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mv" ContentType="video/x-ms-wmv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12" r:id="rId1"/>
  </p:sldMasterIdLst>
  <p:sldIdLst>
    <p:sldId id="256" r:id="rId2"/>
    <p:sldId id="258" r:id="rId3"/>
    <p:sldId id="261" r:id="rId4"/>
    <p:sldId id="262" r:id="rId5"/>
    <p:sldId id="264" r:id="rId6"/>
    <p:sldId id="277" r:id="rId7"/>
    <p:sldId id="266" r:id="rId8"/>
    <p:sldId id="276" r:id="rId9"/>
    <p:sldId id="267" r:id="rId10"/>
    <p:sldId id="268" r:id="rId11"/>
    <p:sldId id="269" r:id="rId12"/>
    <p:sldId id="270" r:id="rId13"/>
    <p:sldId id="274" r:id="rId14"/>
    <p:sldId id="271" r:id="rId15"/>
    <p:sldId id="278" r:id="rId16"/>
    <p:sldId id="272" r:id="rId17"/>
    <p:sldId id="273" r:id="rId1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839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0" d="100"/>
          <a:sy n="70" d="100"/>
        </p:scale>
        <p:origin x="-1290" y="-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hu-HU" smtClean="0"/>
              <a:t>Mintacím szerkesztése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hu-HU" smtClean="0"/>
              <a:t>Alcím mintájának szerkesztése</a:t>
            </a:r>
            <a:endParaRPr kumimoji="0" lang="en-US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9C262-C2F0-4FDF-92A8-133CE4C9FF2F}" type="datetimeFigureOut">
              <a:rPr lang="en-US" smtClean="0"/>
              <a:t>5/25/2016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9FD9F-B898-4A06-BA32-5470A48D094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hu-HU" smtClean="0"/>
              <a:t>Mintacím szerkesztése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hu-HU" smtClean="0"/>
              <a:t>Mintaszöveg szerkesztése</a:t>
            </a:r>
          </a:p>
          <a:p>
            <a:pPr lvl="1" eaLnBrk="1" latinLnBrk="0" hangingPunct="1"/>
            <a:r>
              <a:rPr lang="hu-HU" smtClean="0"/>
              <a:t>Második szint</a:t>
            </a:r>
          </a:p>
          <a:p>
            <a:pPr lvl="2" eaLnBrk="1" latinLnBrk="0" hangingPunct="1"/>
            <a:r>
              <a:rPr lang="hu-HU" smtClean="0"/>
              <a:t>Harmadik szint</a:t>
            </a:r>
          </a:p>
          <a:p>
            <a:pPr lvl="3" eaLnBrk="1" latinLnBrk="0" hangingPunct="1"/>
            <a:r>
              <a:rPr lang="hu-HU" smtClean="0"/>
              <a:t>Negyedik szint</a:t>
            </a:r>
          </a:p>
          <a:p>
            <a:pPr lvl="4" eaLnBrk="1" latinLnBrk="0" hangingPunct="1"/>
            <a:r>
              <a:rPr lang="hu-HU" smtClean="0"/>
              <a:t>Ötödik szint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9C262-C2F0-4FDF-92A8-133CE4C9FF2F}" type="datetimeFigureOut">
              <a:rPr lang="en-US" smtClean="0"/>
              <a:t>5/25/2016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9FD9F-B898-4A06-BA32-5470A48D094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hu-HU" smtClean="0"/>
              <a:t>Mintacím szerkesztése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hu-HU" smtClean="0"/>
              <a:t>Mintaszöveg szerkesztése</a:t>
            </a:r>
          </a:p>
          <a:p>
            <a:pPr lvl="1" eaLnBrk="1" latinLnBrk="0" hangingPunct="1"/>
            <a:r>
              <a:rPr lang="hu-HU" smtClean="0"/>
              <a:t>Második szint</a:t>
            </a:r>
          </a:p>
          <a:p>
            <a:pPr lvl="2" eaLnBrk="1" latinLnBrk="0" hangingPunct="1"/>
            <a:r>
              <a:rPr lang="hu-HU" smtClean="0"/>
              <a:t>Harmadik szint</a:t>
            </a:r>
          </a:p>
          <a:p>
            <a:pPr lvl="3" eaLnBrk="1" latinLnBrk="0" hangingPunct="1"/>
            <a:r>
              <a:rPr lang="hu-HU" smtClean="0"/>
              <a:t>Negyedik szint</a:t>
            </a:r>
          </a:p>
          <a:p>
            <a:pPr lvl="4" eaLnBrk="1" latinLnBrk="0" hangingPunct="1"/>
            <a:r>
              <a:rPr lang="hu-HU" smtClean="0"/>
              <a:t>Ötödik szint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9C262-C2F0-4FDF-92A8-133CE4C9FF2F}" type="datetimeFigureOut">
              <a:rPr lang="en-US" smtClean="0"/>
              <a:t>5/25/2016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9FD9F-B898-4A06-BA32-5470A48D094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hu-HU" smtClean="0"/>
              <a:t>Mintacím szerkesztése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hu-HU" smtClean="0"/>
              <a:t>Mintaszöveg szerkesztése</a:t>
            </a:r>
          </a:p>
          <a:p>
            <a:pPr lvl="1" eaLnBrk="1" latinLnBrk="0" hangingPunct="1"/>
            <a:r>
              <a:rPr lang="hu-HU" smtClean="0"/>
              <a:t>Második szint</a:t>
            </a:r>
          </a:p>
          <a:p>
            <a:pPr lvl="2" eaLnBrk="1" latinLnBrk="0" hangingPunct="1"/>
            <a:r>
              <a:rPr lang="hu-HU" smtClean="0"/>
              <a:t>Harmadik szint</a:t>
            </a:r>
          </a:p>
          <a:p>
            <a:pPr lvl="3" eaLnBrk="1" latinLnBrk="0" hangingPunct="1"/>
            <a:r>
              <a:rPr lang="hu-HU" smtClean="0"/>
              <a:t>Negyedik szint</a:t>
            </a:r>
          </a:p>
          <a:p>
            <a:pPr lvl="4" eaLnBrk="1" latinLnBrk="0" hangingPunct="1"/>
            <a:r>
              <a:rPr lang="hu-HU" smtClean="0"/>
              <a:t>Ötödik szint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9C262-C2F0-4FDF-92A8-133CE4C9FF2F}" type="datetimeFigureOut">
              <a:rPr lang="en-US" smtClean="0"/>
              <a:t>5/25/2016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9FD9F-B898-4A06-BA32-5470A48D094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hu-HU" smtClean="0"/>
              <a:t>Mintacím szerkesztése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hu-HU" smtClean="0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9C262-C2F0-4FDF-92A8-133CE4C9FF2F}" type="datetimeFigureOut">
              <a:rPr lang="en-US" smtClean="0"/>
              <a:t>5/25/2016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9FD9F-B898-4A06-BA32-5470A48D094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hu-HU" smtClean="0"/>
              <a:t>Mintacím szerkesztése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hu-HU" smtClean="0"/>
              <a:t>Mintaszöveg szerkesztése</a:t>
            </a:r>
          </a:p>
          <a:p>
            <a:pPr lvl="1" eaLnBrk="1" latinLnBrk="0" hangingPunct="1"/>
            <a:r>
              <a:rPr lang="hu-HU" smtClean="0"/>
              <a:t>Második szint</a:t>
            </a:r>
          </a:p>
          <a:p>
            <a:pPr lvl="2" eaLnBrk="1" latinLnBrk="0" hangingPunct="1"/>
            <a:r>
              <a:rPr lang="hu-HU" smtClean="0"/>
              <a:t>Harmadik szint</a:t>
            </a:r>
          </a:p>
          <a:p>
            <a:pPr lvl="3" eaLnBrk="1" latinLnBrk="0" hangingPunct="1"/>
            <a:r>
              <a:rPr lang="hu-HU" smtClean="0"/>
              <a:t>Negyedik szint</a:t>
            </a:r>
          </a:p>
          <a:p>
            <a:pPr lvl="4" eaLnBrk="1" latinLnBrk="0" hangingPunct="1"/>
            <a:r>
              <a:rPr lang="hu-HU" smtClean="0"/>
              <a:t>Ötödik szint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hu-HU" smtClean="0"/>
              <a:t>Mintaszöveg szerkesztése</a:t>
            </a:r>
          </a:p>
          <a:p>
            <a:pPr lvl="1" eaLnBrk="1" latinLnBrk="0" hangingPunct="1"/>
            <a:r>
              <a:rPr lang="hu-HU" smtClean="0"/>
              <a:t>Második szint</a:t>
            </a:r>
          </a:p>
          <a:p>
            <a:pPr lvl="2" eaLnBrk="1" latinLnBrk="0" hangingPunct="1"/>
            <a:r>
              <a:rPr lang="hu-HU" smtClean="0"/>
              <a:t>Harmadik szint</a:t>
            </a:r>
          </a:p>
          <a:p>
            <a:pPr lvl="3" eaLnBrk="1" latinLnBrk="0" hangingPunct="1"/>
            <a:r>
              <a:rPr lang="hu-HU" smtClean="0"/>
              <a:t>Negyedik szint</a:t>
            </a:r>
          </a:p>
          <a:p>
            <a:pPr lvl="4" eaLnBrk="1" latinLnBrk="0" hangingPunct="1"/>
            <a:r>
              <a:rPr lang="hu-HU" smtClean="0"/>
              <a:t>Ötödik szint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9C262-C2F0-4FDF-92A8-133CE4C9FF2F}" type="datetimeFigureOut">
              <a:rPr lang="en-US" smtClean="0"/>
              <a:t>5/25/2016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9FD9F-B898-4A06-BA32-5470A48D094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hu-HU" smtClean="0"/>
              <a:t>Mintacím szerkesztése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hu-HU" smtClean="0"/>
              <a:t>Mintaszöveg szerkesztése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hu-HU" smtClean="0"/>
              <a:t>Mintaszöveg szerkesztése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hu-HU" smtClean="0"/>
              <a:t>Mintaszöveg szerkesztése</a:t>
            </a:r>
          </a:p>
          <a:p>
            <a:pPr lvl="1" eaLnBrk="1" latinLnBrk="0" hangingPunct="1"/>
            <a:r>
              <a:rPr lang="hu-HU" smtClean="0"/>
              <a:t>Második szint</a:t>
            </a:r>
          </a:p>
          <a:p>
            <a:pPr lvl="2" eaLnBrk="1" latinLnBrk="0" hangingPunct="1"/>
            <a:r>
              <a:rPr lang="hu-HU" smtClean="0"/>
              <a:t>Harmadik szint</a:t>
            </a:r>
          </a:p>
          <a:p>
            <a:pPr lvl="3" eaLnBrk="1" latinLnBrk="0" hangingPunct="1"/>
            <a:r>
              <a:rPr lang="hu-HU" smtClean="0"/>
              <a:t>Negyedik szint</a:t>
            </a:r>
          </a:p>
          <a:p>
            <a:pPr lvl="4" eaLnBrk="1" latinLnBrk="0" hangingPunct="1"/>
            <a:r>
              <a:rPr lang="hu-HU" smtClean="0"/>
              <a:t>Ötödik szint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hu-HU" smtClean="0"/>
              <a:t>Mintaszöveg szerkesztése</a:t>
            </a:r>
          </a:p>
          <a:p>
            <a:pPr lvl="1" eaLnBrk="1" latinLnBrk="0" hangingPunct="1"/>
            <a:r>
              <a:rPr lang="hu-HU" smtClean="0"/>
              <a:t>Második szint</a:t>
            </a:r>
          </a:p>
          <a:p>
            <a:pPr lvl="2" eaLnBrk="1" latinLnBrk="0" hangingPunct="1"/>
            <a:r>
              <a:rPr lang="hu-HU" smtClean="0"/>
              <a:t>Harmadik szint</a:t>
            </a:r>
          </a:p>
          <a:p>
            <a:pPr lvl="3" eaLnBrk="1" latinLnBrk="0" hangingPunct="1"/>
            <a:r>
              <a:rPr lang="hu-HU" smtClean="0"/>
              <a:t>Negyedik szint</a:t>
            </a:r>
          </a:p>
          <a:p>
            <a:pPr lvl="4" eaLnBrk="1" latinLnBrk="0" hangingPunct="1"/>
            <a:r>
              <a:rPr lang="hu-HU" smtClean="0"/>
              <a:t>Ötödik szint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9C262-C2F0-4FDF-92A8-133CE4C9FF2F}" type="datetimeFigureOut">
              <a:rPr lang="en-US" smtClean="0"/>
              <a:t>5/25/2016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9FD9F-B898-4A06-BA32-5470A48D094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hu-HU" smtClean="0"/>
              <a:t>Mintacím szerkesztése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9C262-C2F0-4FDF-92A8-133CE4C9FF2F}" type="datetimeFigureOut">
              <a:rPr lang="en-US" smtClean="0"/>
              <a:t>5/25/2016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9FD9F-B898-4A06-BA32-5470A48D094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9C262-C2F0-4FDF-92A8-133CE4C9FF2F}" type="datetimeFigureOut">
              <a:rPr lang="en-US" smtClean="0"/>
              <a:t>5/25/2016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9FD9F-B898-4A06-BA32-5470A48D094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hu-HU" smtClean="0"/>
              <a:t>Mintacím szerkesztése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hu-HU" smtClean="0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hu-HU" smtClean="0"/>
              <a:t>Mintaszöveg szerkesztése</a:t>
            </a:r>
          </a:p>
          <a:p>
            <a:pPr lvl="1" eaLnBrk="1" latinLnBrk="0" hangingPunct="1"/>
            <a:r>
              <a:rPr lang="hu-HU" smtClean="0"/>
              <a:t>Második szint</a:t>
            </a:r>
          </a:p>
          <a:p>
            <a:pPr lvl="2" eaLnBrk="1" latinLnBrk="0" hangingPunct="1"/>
            <a:r>
              <a:rPr lang="hu-HU" smtClean="0"/>
              <a:t>Harmadik szint</a:t>
            </a:r>
          </a:p>
          <a:p>
            <a:pPr lvl="3" eaLnBrk="1" latinLnBrk="0" hangingPunct="1"/>
            <a:r>
              <a:rPr lang="hu-HU" smtClean="0"/>
              <a:t>Negyedik szint</a:t>
            </a:r>
          </a:p>
          <a:p>
            <a:pPr lvl="4" eaLnBrk="1" latinLnBrk="0" hangingPunct="1"/>
            <a:r>
              <a:rPr lang="hu-HU" smtClean="0"/>
              <a:t>Ötödik szint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9C262-C2F0-4FDF-92A8-133CE4C9FF2F}" type="datetimeFigureOut">
              <a:rPr lang="en-US" smtClean="0"/>
              <a:t>5/25/2016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9FD9F-B898-4A06-BA32-5470A48D094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hu-HU" smtClean="0"/>
              <a:t>Mintacím szerkesztése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hu-HU" smtClean="0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9C262-C2F0-4FDF-92A8-133CE4C9FF2F}" type="datetimeFigureOut">
              <a:rPr lang="en-US" smtClean="0"/>
              <a:t>5/25/2016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fld id="{2BF9FD9F-B898-4A06-BA32-5470A48D0941}" type="slidenum">
              <a:rPr lang="en-US" smtClean="0"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hu-HU" smtClean="0"/>
              <a:t>Kép beszúrásához kattintson az ikonra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hu-HU" smtClean="0"/>
              <a:t>Mintacím szerkesztése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hu-HU" smtClean="0"/>
              <a:t>Mintaszöveg szerkesztése</a:t>
            </a:r>
          </a:p>
          <a:p>
            <a:pPr lvl="1" eaLnBrk="1" latinLnBrk="0" hangingPunct="1"/>
            <a:r>
              <a:rPr kumimoji="0" lang="hu-HU" smtClean="0"/>
              <a:t>Második szint</a:t>
            </a:r>
          </a:p>
          <a:p>
            <a:pPr lvl="2" eaLnBrk="1" latinLnBrk="0" hangingPunct="1"/>
            <a:r>
              <a:rPr kumimoji="0" lang="hu-HU" smtClean="0"/>
              <a:t>Harmadik szint</a:t>
            </a:r>
          </a:p>
          <a:p>
            <a:pPr lvl="3" eaLnBrk="1" latinLnBrk="0" hangingPunct="1"/>
            <a:r>
              <a:rPr kumimoji="0" lang="hu-HU" smtClean="0"/>
              <a:t>Negyedik szint</a:t>
            </a:r>
          </a:p>
          <a:p>
            <a:pPr lvl="4" eaLnBrk="1" latinLnBrk="0" hangingPunct="1"/>
            <a:r>
              <a:rPr kumimoji="0" lang="hu-HU" smtClean="0"/>
              <a:t>Ötödik szint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C889C262-C2F0-4FDF-92A8-133CE4C9FF2F}" type="datetimeFigureOut">
              <a:rPr lang="en-US" smtClean="0"/>
              <a:t>5/25/2016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2BF9FD9F-B898-4A06-BA32-5470A48D0941}" type="slidenum">
              <a:rPr lang="en-US" smtClean="0"/>
              <a:t>‹#›</a:t>
            </a:fld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13" r:id="rId1"/>
    <p:sldLayoutId id="2147483914" r:id="rId2"/>
    <p:sldLayoutId id="2147483915" r:id="rId3"/>
    <p:sldLayoutId id="2147483916" r:id="rId4"/>
    <p:sldLayoutId id="2147483917" r:id="rId5"/>
    <p:sldLayoutId id="2147483918" r:id="rId6"/>
    <p:sldLayoutId id="2147483919" r:id="rId7"/>
    <p:sldLayoutId id="2147483920" r:id="rId8"/>
    <p:sldLayoutId id="2147483921" r:id="rId9"/>
    <p:sldLayoutId id="2147483922" r:id="rId10"/>
    <p:sldLayoutId id="2147483923" r:id="rId11"/>
  </p:sldLayoutIdLst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13" Type="http://schemas.openxmlformats.org/officeDocument/2006/relationships/slide" Target="slide2.xml"/><Relationship Id="rId18" Type="http://schemas.openxmlformats.org/officeDocument/2006/relationships/slide" Target="slide7.xml"/><Relationship Id="rId3" Type="http://schemas.openxmlformats.org/officeDocument/2006/relationships/slide" Target="slide12.xml"/><Relationship Id="rId21" Type="http://schemas.openxmlformats.org/officeDocument/2006/relationships/image" Target="../media/image5.png"/><Relationship Id="rId7" Type="http://schemas.openxmlformats.org/officeDocument/2006/relationships/slide" Target="slide14.xml"/><Relationship Id="rId12" Type="http://schemas.openxmlformats.org/officeDocument/2006/relationships/image" Target="../media/image31.jpeg"/><Relationship Id="rId17" Type="http://schemas.openxmlformats.org/officeDocument/2006/relationships/slide" Target="slide6.xml"/><Relationship Id="rId2" Type="http://schemas.openxmlformats.org/officeDocument/2006/relationships/image" Target="../media/image26.jpg"/><Relationship Id="rId16" Type="http://schemas.openxmlformats.org/officeDocument/2006/relationships/slide" Target="slide5.xml"/><Relationship Id="rId20" Type="http://schemas.openxmlformats.org/officeDocument/2006/relationships/slide" Target="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jpeg"/><Relationship Id="rId11" Type="http://schemas.openxmlformats.org/officeDocument/2006/relationships/slide" Target="slide17.xml"/><Relationship Id="rId5" Type="http://schemas.openxmlformats.org/officeDocument/2006/relationships/slide" Target="slide13.xml"/><Relationship Id="rId15" Type="http://schemas.openxmlformats.org/officeDocument/2006/relationships/slide" Target="slide4.xml"/><Relationship Id="rId23" Type="http://schemas.openxmlformats.org/officeDocument/2006/relationships/image" Target="../media/image32.jpeg"/><Relationship Id="rId10" Type="http://schemas.openxmlformats.org/officeDocument/2006/relationships/image" Target="../media/image30.jpeg"/><Relationship Id="rId19" Type="http://schemas.openxmlformats.org/officeDocument/2006/relationships/slide" Target="slide8.xml"/><Relationship Id="rId4" Type="http://schemas.openxmlformats.org/officeDocument/2006/relationships/image" Target="../media/image27.jpeg"/><Relationship Id="rId9" Type="http://schemas.openxmlformats.org/officeDocument/2006/relationships/slide" Target="slide16.xml"/><Relationship Id="rId14" Type="http://schemas.openxmlformats.org/officeDocument/2006/relationships/slide" Target="slide3.xml"/><Relationship Id="rId22" Type="http://schemas.openxmlformats.org/officeDocument/2006/relationships/slide" Target="slide15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34.png"/><Relationship Id="rId7" Type="http://schemas.openxmlformats.org/officeDocument/2006/relationships/slide" Target="slide11.xm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10" Type="http://schemas.openxmlformats.org/officeDocument/2006/relationships/image" Target="../media/image400.png"/><Relationship Id="rId4" Type="http://schemas.openxmlformats.org/officeDocument/2006/relationships/image" Target="../media/image35.png"/><Relationship Id="rId9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" Target="slide11.xml"/><Relationship Id="rId7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10" Type="http://schemas.openxmlformats.org/officeDocument/2006/relationships/image" Target="../media/image5.png"/><Relationship Id="rId9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slide" Target="slide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11.xm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43.png"/><Relationship Id="rId7" Type="http://schemas.openxmlformats.org/officeDocument/2006/relationships/image" Target="../media/image4.png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1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" Target="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11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7" Type="http://schemas.openxmlformats.org/officeDocument/2006/relationships/slide" Target="slide11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7.png"/><Relationship Id="rId4" Type="http://schemas.openxmlformats.org/officeDocument/2006/relationships/image" Target="../media/image11.png"/><Relationship Id="rId9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9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slide" Target="slide1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0.png"/><Relationship Id="rId7" Type="http://schemas.openxmlformats.org/officeDocument/2006/relationships/image" Target="../media/image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1.xml"/><Relationship Id="rId5" Type="http://schemas.openxmlformats.org/officeDocument/2006/relationships/image" Target="../media/image7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.png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6" Type="http://schemas.openxmlformats.org/officeDocument/2006/relationships/image" Target="../media/image15.png"/><Relationship Id="rId5" Type="http://schemas.openxmlformats.org/officeDocument/2006/relationships/image" Target="../media/image4.png"/><Relationship Id="rId4" Type="http://schemas.openxmlformats.org/officeDocument/2006/relationships/slide" Target="slide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slide" Target="slide11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slide" Target="slide1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2.png"/><Relationship Id="rId7" Type="http://schemas.openxmlformats.org/officeDocument/2006/relationships/slide" Target="slide11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1727201" y="2104966"/>
            <a:ext cx="5723468" cy="1828090"/>
          </a:xfrm>
        </p:spPr>
        <p:txBody>
          <a:bodyPr>
            <a:noAutofit/>
          </a:bodyPr>
          <a:lstStyle/>
          <a:p>
            <a:r>
              <a:rPr lang="en-NZ" sz="8000" dirty="0" smtClean="0">
                <a:solidFill>
                  <a:srgbClr val="002060"/>
                </a:solidFill>
                <a:latin typeface="Freestyle Script" panose="030804020302050B0404" pitchFamily="66" charset="0"/>
              </a:rPr>
              <a:t>Is delay always</a:t>
            </a:r>
            <a:r>
              <a:rPr lang="hu-HU" sz="8000" dirty="0" smtClean="0">
                <a:solidFill>
                  <a:srgbClr val="002060"/>
                </a:solidFill>
                <a:latin typeface="Freestyle Script" panose="030804020302050B0404" pitchFamily="66" charset="0"/>
              </a:rPr>
              <a:t/>
            </a:r>
            <a:br>
              <a:rPr lang="hu-HU" sz="8000" dirty="0" smtClean="0">
                <a:solidFill>
                  <a:srgbClr val="002060"/>
                </a:solidFill>
                <a:latin typeface="Freestyle Script" panose="030804020302050B0404" pitchFamily="66" charset="0"/>
              </a:rPr>
            </a:br>
            <a:endParaRPr lang="en-NZ" sz="8000" dirty="0">
              <a:solidFill>
                <a:srgbClr val="002060"/>
              </a:solidFill>
              <a:latin typeface="Freestyle Script" panose="030804020302050B0404" pitchFamily="66" charset="0"/>
            </a:endParaRPr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1475656" y="3705200"/>
            <a:ext cx="6264696" cy="1596008"/>
          </a:xfrm>
        </p:spPr>
        <p:txBody>
          <a:bodyPr>
            <a:normAutofit fontScale="77500" lnSpcReduction="20000"/>
          </a:bodyPr>
          <a:lstStyle/>
          <a:p>
            <a:r>
              <a:rPr lang="en-NZ" u="sng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Nikolett</a:t>
            </a:r>
            <a:r>
              <a:rPr lang="en-NZ" u="sng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en-NZ" u="sng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Német</a:t>
            </a:r>
            <a:r>
              <a:rPr lang="hu-HU" u="sng" baseline="300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*</a:t>
            </a:r>
            <a:r>
              <a:rPr lang="en-NZ" dirty="0" smtClean="0">
                <a:solidFill>
                  <a:srgbClr val="002060"/>
                </a:solidFill>
                <a:latin typeface="Centaur" panose="02030504050205020304" pitchFamily="18" charset="0"/>
              </a:rPr>
              <a:t>, Scott Parkins</a:t>
            </a:r>
          </a:p>
          <a:p>
            <a:r>
              <a:rPr lang="en-NZ" dirty="0" smtClean="0">
                <a:solidFill>
                  <a:srgbClr val="002060"/>
                </a:solidFill>
                <a:latin typeface="Centaur" panose="02030504050205020304" pitchFamily="18" charset="0"/>
              </a:rPr>
              <a:t>University of Auckland,</a:t>
            </a:r>
          </a:p>
          <a:p>
            <a:r>
              <a:rPr lang="en-NZ" dirty="0" smtClean="0">
                <a:solidFill>
                  <a:srgbClr val="002060"/>
                </a:solidFill>
                <a:latin typeface="Centaur" panose="02030504050205020304" pitchFamily="18" charset="0"/>
              </a:rPr>
              <a:t>The Dodd-Walls Centre for Photonic and Quantum Technologies</a:t>
            </a:r>
            <a:endParaRPr lang="hu-HU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Matariki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Workshop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on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Quantum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Science 20/03/16</a:t>
            </a:r>
            <a:endParaRPr lang="en-NZ" dirty="0">
              <a:solidFill>
                <a:srgbClr val="002060"/>
              </a:solidFill>
              <a:latin typeface="Centaur" panose="02030504050205020304" pitchFamily="18" charset="0"/>
            </a:endParaRPr>
          </a:p>
        </p:txBody>
      </p:sp>
      <p:sp>
        <p:nvSpPr>
          <p:cNvPr id="4" name="Cím 1"/>
          <p:cNvSpPr txBox="1">
            <a:spLocks/>
          </p:cNvSpPr>
          <p:nvPr/>
        </p:nvSpPr>
        <p:spPr>
          <a:xfrm>
            <a:off x="1728852" y="1888942"/>
            <a:ext cx="5723468" cy="182809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NZ" sz="8000" dirty="0" smtClean="0">
                <a:solidFill>
                  <a:srgbClr val="002060"/>
                </a:solidFill>
                <a:latin typeface="Freestyle Script" panose="030804020302050B0404" pitchFamily="66" charset="0"/>
              </a:rPr>
              <a:t>harmful to precision?</a:t>
            </a:r>
            <a:endParaRPr lang="en-NZ" sz="8000" dirty="0">
              <a:solidFill>
                <a:srgbClr val="002060"/>
              </a:solidFill>
              <a:latin typeface="Freestyle Script" panose="030804020302050B0404" pitchFamily="66" charset="0"/>
            </a:endParaRPr>
          </a:p>
        </p:txBody>
      </p:sp>
      <p:sp>
        <p:nvSpPr>
          <p:cNvPr id="5" name="Téglalap 4"/>
          <p:cNvSpPr/>
          <p:nvPr/>
        </p:nvSpPr>
        <p:spPr>
          <a:xfrm>
            <a:off x="3512800" y="5301208"/>
            <a:ext cx="211840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16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*</a:t>
            </a:r>
            <a:r>
              <a:rPr lang="hu-HU" sz="16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n.nemet</a:t>
            </a:r>
            <a:r>
              <a:rPr lang="hu-HU" sz="16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@</a:t>
            </a:r>
            <a:r>
              <a:rPr lang="hu-HU" sz="16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auckland.ac.nz</a:t>
            </a:r>
            <a:endParaRPr lang="hu-HU" sz="1600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</p:txBody>
      </p:sp>
      <p:pic>
        <p:nvPicPr>
          <p:cNvPr id="6" name="Kép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4018" y="1124744"/>
            <a:ext cx="1119395" cy="982495"/>
          </a:xfrm>
          <a:prstGeom prst="rect">
            <a:avLst/>
          </a:prstGeom>
        </p:spPr>
      </p:pic>
      <p:pic>
        <p:nvPicPr>
          <p:cNvPr id="7" name="Kép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1124744"/>
            <a:ext cx="1021674" cy="982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620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allAtOnce"/>
      <p:bldP spid="4" grpId="0"/>
      <p:bldP spid="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971600" y="764704"/>
            <a:ext cx="7200799" cy="955234"/>
          </a:xfrm>
        </p:spPr>
        <p:txBody>
          <a:bodyPr>
            <a:normAutofit/>
          </a:bodyPr>
          <a:lstStyle/>
          <a:p>
            <a:r>
              <a:rPr lang="hu-HU" sz="5600" dirty="0" err="1" smtClean="0">
                <a:solidFill>
                  <a:srgbClr val="002060"/>
                </a:solidFill>
                <a:latin typeface="Freestyle Script" panose="030804020302050B0404" pitchFamily="66" charset="0"/>
              </a:rPr>
              <a:t>Summary</a:t>
            </a:r>
            <a:endParaRPr lang="en-NZ" sz="5600" dirty="0">
              <a:solidFill>
                <a:srgbClr val="002060"/>
              </a:solidFill>
              <a:latin typeface="Freestyle Script" panose="030804020302050B0404" pitchFamily="66" charset="0"/>
            </a:endParaRP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1187624" y="1772816"/>
            <a:ext cx="6768752" cy="4032448"/>
          </a:xfrm>
        </p:spPr>
        <p:txBody>
          <a:bodyPr>
            <a:normAutofit/>
          </a:bodyPr>
          <a:lstStyle/>
          <a:p>
            <a:pPr algn="just">
              <a:lnSpc>
                <a:spcPct val="110000"/>
              </a:lnSpc>
            </a:pP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Coherent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feedback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: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backaction-free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way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of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enhancing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useful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quantum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properties</a:t>
            </a:r>
            <a:endParaRPr lang="hu-HU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 algn="just">
              <a:lnSpc>
                <a:spcPct val="110000"/>
              </a:lnSpc>
            </a:pP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Time-delay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: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tunable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changes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in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the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stability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range</a:t>
            </a:r>
            <a:endParaRPr lang="hu-HU" dirty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 algn="just">
              <a:lnSpc>
                <a:spcPct val="110000"/>
              </a:lnSpc>
            </a:pP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In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a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time-delayed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one-loop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setup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with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a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DPA,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dramatically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enhanced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squeezing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was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found</a:t>
            </a:r>
            <a:endParaRPr lang="hu-HU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 lvl="1" algn="just">
              <a:lnSpc>
                <a:spcPct val="110000"/>
              </a:lnSpc>
            </a:pPr>
            <a:r>
              <a:rPr lang="hu-HU" dirty="0" err="1">
                <a:solidFill>
                  <a:srgbClr val="002060"/>
                </a:solidFill>
                <a:latin typeface="Centaur" panose="02030504050205020304" pitchFamily="18" charset="0"/>
              </a:rPr>
              <a:t>Enhancement</a:t>
            </a:r>
            <a:r>
              <a:rPr lang="hu-HU" dirty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even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compared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to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previous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feedback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setups</a:t>
            </a:r>
            <a:endParaRPr lang="hu-HU" dirty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 lvl="1" algn="just">
              <a:lnSpc>
                <a:spcPct val="110000"/>
              </a:lnSpc>
            </a:pP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Result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of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the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changing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dynamics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of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the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system</a:t>
            </a:r>
            <a:endParaRPr lang="hu-HU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 marL="274320" lvl="1" algn="just">
              <a:lnSpc>
                <a:spcPct val="110000"/>
              </a:lnSpc>
            </a:pPr>
            <a:r>
              <a:rPr lang="hu-HU" dirty="0" err="1">
                <a:solidFill>
                  <a:srgbClr val="002060"/>
                </a:solidFill>
                <a:latin typeface="Centaur" panose="02030504050205020304" pitchFamily="18" charset="0"/>
              </a:rPr>
              <a:t>Loss</a:t>
            </a:r>
            <a:r>
              <a:rPr lang="hu-HU" dirty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in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the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feedback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loop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decreases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>
                <a:solidFill>
                  <a:srgbClr val="002060"/>
                </a:solidFill>
                <a:latin typeface="Centaur" panose="02030504050205020304" pitchFamily="18" charset="0"/>
              </a:rPr>
              <a:t>the</a:t>
            </a:r>
            <a:r>
              <a:rPr lang="hu-HU" dirty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degree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of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squeezing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, </a:t>
            </a:r>
            <a:r>
              <a:rPr lang="hu-HU" dirty="0" err="1">
                <a:solidFill>
                  <a:srgbClr val="002060"/>
                </a:solidFill>
                <a:latin typeface="Centaur" panose="02030504050205020304" pitchFamily="18" charset="0"/>
              </a:rPr>
              <a:t>but</a:t>
            </a:r>
            <a:r>
              <a:rPr lang="hu-HU" dirty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also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provides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>
                <a:solidFill>
                  <a:srgbClr val="002060"/>
                </a:solidFill>
                <a:latin typeface="Centaur" panose="02030504050205020304" pitchFamily="18" charset="0"/>
              </a:rPr>
              <a:t>higher</a:t>
            </a:r>
            <a:r>
              <a:rPr lang="hu-HU" dirty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>
                <a:solidFill>
                  <a:srgbClr val="002060"/>
                </a:solidFill>
                <a:latin typeface="Centaur" panose="02030504050205020304" pitchFamily="18" charset="0"/>
              </a:rPr>
              <a:t>tunability</a:t>
            </a:r>
            <a:endParaRPr lang="hu-HU" dirty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 algn="just">
              <a:lnSpc>
                <a:spcPct val="110000"/>
              </a:lnSpc>
            </a:pPr>
            <a:endParaRPr lang="hu-HU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 lvl="1">
              <a:lnSpc>
                <a:spcPct val="110000"/>
              </a:lnSpc>
            </a:pPr>
            <a:endParaRPr lang="hu-HU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</p:txBody>
      </p:sp>
      <p:pic>
        <p:nvPicPr>
          <p:cNvPr id="4" name="Picture 11" descr="C:\Users\niki\AppData\Local\Microsoft\Windows\INetCache\IE\HEEOQ77Q\thumbtack[1].png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4368" y="358507"/>
            <a:ext cx="661073" cy="529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1" descr="C:\Users\niki\AppData\Local\Microsoft\Windows\INetCache\IE\HEEOQ77Q\thumbtack[1].png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98560" y="332656"/>
            <a:ext cx="661072" cy="529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0273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Kép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84"/>
          <a:stretch/>
        </p:blipFill>
        <p:spPr>
          <a:xfrm>
            <a:off x="982638" y="980728"/>
            <a:ext cx="7189762" cy="4896544"/>
          </a:xfrm>
          <a:prstGeom prst="rect">
            <a:avLst/>
          </a:prstGeom>
        </p:spPr>
      </p:pic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1043608" y="1600910"/>
            <a:ext cx="5723468" cy="1828090"/>
          </a:xfrm>
        </p:spPr>
        <p:txBody>
          <a:bodyPr>
            <a:noAutofit/>
          </a:bodyPr>
          <a:lstStyle/>
          <a:p>
            <a:pPr algn="l"/>
            <a:r>
              <a:rPr lang="hu-HU" sz="8000" dirty="0" err="1" smtClean="0">
                <a:ln>
                  <a:solidFill>
                    <a:schemeClr val="bg1"/>
                  </a:solidFill>
                </a:ln>
                <a:solidFill>
                  <a:schemeClr val="accent1">
                    <a:lumMod val="75000"/>
                  </a:schemeClr>
                </a:solidFill>
                <a:latin typeface="Freestyle Script" panose="030804020302050B0404" pitchFamily="66" charset="0"/>
              </a:rPr>
              <a:t>Thank</a:t>
            </a:r>
            <a:r>
              <a:rPr lang="hu-HU" sz="8000" dirty="0" smtClean="0">
                <a:ln>
                  <a:solidFill>
                    <a:schemeClr val="bg1"/>
                  </a:solidFill>
                </a:ln>
                <a:solidFill>
                  <a:schemeClr val="accent1">
                    <a:lumMod val="75000"/>
                  </a:schemeClr>
                </a:solidFill>
                <a:latin typeface="Freestyle Script" panose="030804020302050B0404" pitchFamily="66" charset="0"/>
              </a:rPr>
              <a:t> </a:t>
            </a:r>
            <a:r>
              <a:rPr lang="hu-HU" sz="8000" dirty="0" err="1" smtClean="0">
                <a:ln>
                  <a:solidFill>
                    <a:schemeClr val="bg1"/>
                  </a:solidFill>
                </a:ln>
                <a:solidFill>
                  <a:schemeClr val="accent1">
                    <a:lumMod val="75000"/>
                  </a:schemeClr>
                </a:solidFill>
                <a:latin typeface="Freestyle Script" panose="030804020302050B0404" pitchFamily="66" charset="0"/>
              </a:rPr>
              <a:t>you</a:t>
            </a:r>
            <a:r>
              <a:rPr lang="hu-HU" sz="8000" dirty="0" smtClean="0">
                <a:ln>
                  <a:solidFill>
                    <a:schemeClr val="bg1"/>
                  </a:solidFill>
                </a:ln>
                <a:solidFill>
                  <a:schemeClr val="accent1">
                    <a:lumMod val="75000"/>
                  </a:schemeClr>
                </a:solidFill>
                <a:latin typeface="Freestyle Script" panose="030804020302050B0404" pitchFamily="66" charset="0"/>
              </a:rPr>
              <a:t> </a:t>
            </a:r>
            <a:r>
              <a:rPr lang="hu-HU" sz="8000" dirty="0" err="1" smtClean="0">
                <a:ln>
                  <a:solidFill>
                    <a:schemeClr val="bg1"/>
                  </a:solidFill>
                </a:ln>
                <a:solidFill>
                  <a:schemeClr val="accent1">
                    <a:lumMod val="75000"/>
                  </a:schemeClr>
                </a:solidFill>
                <a:latin typeface="Freestyle Script" panose="030804020302050B0404" pitchFamily="66" charset="0"/>
              </a:rPr>
              <a:t>for</a:t>
            </a:r>
            <a:r>
              <a:rPr lang="hu-HU" sz="8000" dirty="0" smtClean="0">
                <a:ln>
                  <a:solidFill>
                    <a:schemeClr val="bg1"/>
                  </a:solidFill>
                </a:ln>
                <a:solidFill>
                  <a:schemeClr val="accent1">
                    <a:lumMod val="75000"/>
                  </a:schemeClr>
                </a:solidFill>
                <a:latin typeface="Freestyle Script" panose="030804020302050B0404" pitchFamily="66" charset="0"/>
              </a:rPr>
              <a:t> </a:t>
            </a:r>
            <a:r>
              <a:rPr lang="hu-HU" sz="8000" dirty="0" err="1" smtClean="0">
                <a:ln>
                  <a:solidFill>
                    <a:schemeClr val="bg1"/>
                  </a:solidFill>
                </a:ln>
                <a:solidFill>
                  <a:schemeClr val="accent1">
                    <a:lumMod val="75000"/>
                  </a:schemeClr>
                </a:solidFill>
                <a:latin typeface="Freestyle Script" panose="030804020302050B0404" pitchFamily="66" charset="0"/>
              </a:rPr>
              <a:t>Your</a:t>
            </a:r>
            <a:r>
              <a:rPr lang="hu-HU" sz="8000" dirty="0">
                <a:ln>
                  <a:solidFill>
                    <a:schemeClr val="bg1"/>
                  </a:solidFill>
                </a:ln>
                <a:solidFill>
                  <a:schemeClr val="accent1">
                    <a:lumMod val="75000"/>
                  </a:schemeClr>
                </a:solidFill>
                <a:latin typeface="Freestyle Script" panose="030804020302050B0404" pitchFamily="66" charset="0"/>
              </a:rPr>
              <a:t/>
            </a:r>
            <a:br>
              <a:rPr lang="hu-HU" sz="8000" dirty="0">
                <a:ln>
                  <a:solidFill>
                    <a:schemeClr val="bg1"/>
                  </a:solidFill>
                </a:ln>
                <a:solidFill>
                  <a:schemeClr val="accent1">
                    <a:lumMod val="75000"/>
                  </a:schemeClr>
                </a:solidFill>
                <a:latin typeface="Freestyle Script" panose="030804020302050B0404" pitchFamily="66" charset="0"/>
              </a:rPr>
            </a:br>
            <a:endParaRPr lang="en-NZ" sz="8000" dirty="0">
              <a:ln>
                <a:solidFill>
                  <a:schemeClr val="bg1"/>
                </a:solidFill>
              </a:ln>
              <a:solidFill>
                <a:schemeClr val="accent1">
                  <a:lumMod val="75000"/>
                </a:schemeClr>
              </a:solidFill>
              <a:latin typeface="Freestyle Script" panose="030804020302050B0404" pitchFamily="66" charset="0"/>
            </a:endParaRPr>
          </a:p>
        </p:txBody>
      </p:sp>
      <p:sp>
        <p:nvSpPr>
          <p:cNvPr id="4" name="Cím 1"/>
          <p:cNvSpPr txBox="1">
            <a:spLocks/>
          </p:cNvSpPr>
          <p:nvPr/>
        </p:nvSpPr>
        <p:spPr>
          <a:xfrm>
            <a:off x="1045259" y="1384886"/>
            <a:ext cx="5723468" cy="182809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hu-HU" sz="8000" dirty="0" err="1" smtClean="0">
                <a:ln>
                  <a:solidFill>
                    <a:schemeClr val="bg1"/>
                  </a:solidFill>
                </a:ln>
                <a:solidFill>
                  <a:schemeClr val="accent1">
                    <a:lumMod val="75000"/>
                  </a:schemeClr>
                </a:solidFill>
                <a:latin typeface="Freestyle Script" panose="030804020302050B0404" pitchFamily="66" charset="0"/>
              </a:rPr>
              <a:t>attention</a:t>
            </a:r>
            <a:r>
              <a:rPr lang="hu-HU" sz="8000" dirty="0" smtClean="0">
                <a:ln>
                  <a:solidFill>
                    <a:schemeClr val="bg1"/>
                  </a:solidFill>
                </a:ln>
                <a:solidFill>
                  <a:schemeClr val="accent1">
                    <a:lumMod val="75000"/>
                  </a:schemeClr>
                </a:solidFill>
                <a:latin typeface="Freestyle Script" panose="030804020302050B0404" pitchFamily="66" charset="0"/>
              </a:rPr>
              <a:t>!</a:t>
            </a:r>
            <a:endParaRPr lang="en-NZ" sz="8000" dirty="0">
              <a:ln>
                <a:solidFill>
                  <a:schemeClr val="bg1"/>
                </a:solidFill>
              </a:ln>
              <a:solidFill>
                <a:schemeClr val="accent1">
                  <a:lumMod val="75000"/>
                </a:schemeClr>
              </a:solidFill>
              <a:latin typeface="Freestyle Script" panose="030804020302050B0404" pitchFamily="66" charset="0"/>
            </a:endParaRPr>
          </a:p>
        </p:txBody>
      </p:sp>
      <p:pic>
        <p:nvPicPr>
          <p:cNvPr id="3075" name="Picture 3" descr="C:\Users\niki\AppData\Local\Microsoft\Windows\INetCache\IE\1PZQMBH6\Maltese_puppy_portrait[1].jpg">
            <a:hlinkClick r:id="rId3" action="ppaction://hlinksldjump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189" y="4869272"/>
            <a:ext cx="1158467" cy="1008000"/>
          </a:xfrm>
          <a:prstGeom prst="rect">
            <a:avLst/>
          </a:prstGeom>
          <a:noFill/>
          <a:ln>
            <a:solidFill>
              <a:srgbClr val="00206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niki\AppData\Local\Microsoft\Windows\INetCache\IE\3E8BLUJN\The_Puppy[1].jpg">
            <a:hlinkClick r:id="rId5" action="ppaction://hlinksldjump"/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77" t="20027" r="20968"/>
          <a:stretch/>
        </p:blipFill>
        <p:spPr bwMode="auto">
          <a:xfrm>
            <a:off x="2156656" y="4869272"/>
            <a:ext cx="1216114" cy="1008000"/>
          </a:xfrm>
          <a:prstGeom prst="rect">
            <a:avLst/>
          </a:prstGeom>
          <a:noFill/>
          <a:ln>
            <a:solidFill>
              <a:srgbClr val="00206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 descr="C:\Users\niki\AppData\Local\Microsoft\Windows\INetCache\IE\1PZQMBH6\Husky_Puppy[1].jpg">
            <a:hlinkClick r:id="rId7" action="ppaction://hlinksldjump"/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4" t="24355" r="4357" b="12096"/>
          <a:stretch/>
        </p:blipFill>
        <p:spPr bwMode="auto">
          <a:xfrm>
            <a:off x="3372770" y="4869272"/>
            <a:ext cx="992841" cy="1008000"/>
          </a:xfrm>
          <a:prstGeom prst="rect">
            <a:avLst/>
          </a:prstGeom>
          <a:noFill/>
          <a:ln>
            <a:solidFill>
              <a:srgbClr val="00206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C:\Users\niki\AppData\Local\Microsoft\Windows\INetCache\IE\1PZQMBH6\Jack_Russell_Terrier_Puppy_-_Eddi[1]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9483" y="4868873"/>
            <a:ext cx="1138825" cy="1008000"/>
          </a:xfrm>
          <a:prstGeom prst="rect">
            <a:avLst/>
          </a:prstGeom>
          <a:noFill/>
          <a:ln>
            <a:solidFill>
              <a:srgbClr val="00206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1" name="Picture 9" descr="C:\Users\niki\AppData\Local\Microsoft\Windows\INetCache\IE\HEEOQ77Q\5170590074_714d36db83_z[1]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308" y="4868873"/>
            <a:ext cx="1269921" cy="1008000"/>
          </a:xfrm>
          <a:prstGeom prst="rect">
            <a:avLst/>
          </a:prstGeom>
          <a:noFill/>
          <a:ln>
            <a:solidFill>
              <a:srgbClr val="00206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églalap 2">
            <a:hlinkClick r:id="rId13" action="ppaction://hlinksldjump"/>
          </p:cNvPr>
          <p:cNvSpPr/>
          <p:nvPr/>
        </p:nvSpPr>
        <p:spPr>
          <a:xfrm>
            <a:off x="7165724" y="1196752"/>
            <a:ext cx="39466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u-HU" sz="2800" b="1" cap="none" spc="0" dirty="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</a:rPr>
              <a:t>1</a:t>
            </a:r>
            <a:endParaRPr lang="hu-HU" sz="4800" b="1" cap="none" spc="0" dirty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63000"/>
                      <a:sat val="105000"/>
                    </a:schemeClr>
                  </a:gs>
                  <a:gs pos="90000">
                    <a:schemeClr val="accent1">
                      <a:shade val="50000"/>
                      <a:satMod val="100000"/>
                    </a:schemeClr>
                  </a:gs>
                </a:gsLst>
                <a:lin ang="5400000"/>
              </a:gra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</a:endParaRPr>
          </a:p>
        </p:txBody>
      </p:sp>
      <p:sp>
        <p:nvSpPr>
          <p:cNvPr id="15" name="Téglalap 14">
            <a:hlinkClick r:id="rId14" action="ppaction://hlinksldjump"/>
          </p:cNvPr>
          <p:cNvSpPr/>
          <p:nvPr/>
        </p:nvSpPr>
        <p:spPr>
          <a:xfrm>
            <a:off x="7633724" y="1196752"/>
            <a:ext cx="39466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u-HU" sz="2800" b="1" cap="none" spc="0" dirty="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</a:rPr>
              <a:t>2</a:t>
            </a:r>
            <a:endParaRPr lang="hu-HU" sz="4800" b="1" cap="none" spc="0" dirty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63000"/>
                      <a:sat val="105000"/>
                    </a:schemeClr>
                  </a:gs>
                  <a:gs pos="90000">
                    <a:schemeClr val="accent1">
                      <a:shade val="50000"/>
                      <a:satMod val="100000"/>
                    </a:schemeClr>
                  </a:gs>
                </a:gsLst>
                <a:lin ang="5400000"/>
              </a:gra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</a:endParaRPr>
          </a:p>
        </p:txBody>
      </p:sp>
      <p:sp>
        <p:nvSpPr>
          <p:cNvPr id="16" name="Téglalap 15">
            <a:hlinkClick r:id="rId15" action="ppaction://hlinksldjump"/>
          </p:cNvPr>
          <p:cNvSpPr/>
          <p:nvPr/>
        </p:nvSpPr>
        <p:spPr>
          <a:xfrm>
            <a:off x="7165724" y="1556752"/>
            <a:ext cx="39466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u-HU" sz="2800" b="1" cap="none" spc="0" dirty="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</a:rPr>
              <a:t>3</a:t>
            </a:r>
            <a:endParaRPr lang="hu-HU" sz="4800" b="1" cap="none" spc="0" dirty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63000"/>
                      <a:sat val="105000"/>
                    </a:schemeClr>
                  </a:gs>
                  <a:gs pos="90000">
                    <a:schemeClr val="accent1">
                      <a:shade val="50000"/>
                      <a:satMod val="100000"/>
                    </a:schemeClr>
                  </a:gs>
                </a:gsLst>
                <a:lin ang="5400000"/>
              </a:gra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</a:endParaRPr>
          </a:p>
        </p:txBody>
      </p:sp>
      <p:sp>
        <p:nvSpPr>
          <p:cNvPr id="17" name="Téglalap 16">
            <a:hlinkClick r:id="rId16" action="ppaction://hlinksldjump"/>
          </p:cNvPr>
          <p:cNvSpPr/>
          <p:nvPr/>
        </p:nvSpPr>
        <p:spPr>
          <a:xfrm>
            <a:off x="7633724" y="1556752"/>
            <a:ext cx="39466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u-HU" sz="2800" b="1" cap="none" spc="0" dirty="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</a:rPr>
              <a:t>4</a:t>
            </a:r>
            <a:endParaRPr lang="hu-HU" sz="4800" b="1" cap="none" spc="0" dirty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63000"/>
                      <a:sat val="105000"/>
                    </a:schemeClr>
                  </a:gs>
                  <a:gs pos="90000">
                    <a:schemeClr val="accent1">
                      <a:shade val="50000"/>
                      <a:satMod val="100000"/>
                    </a:schemeClr>
                  </a:gs>
                </a:gsLst>
                <a:lin ang="5400000"/>
              </a:gra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</a:endParaRPr>
          </a:p>
        </p:txBody>
      </p:sp>
      <p:sp>
        <p:nvSpPr>
          <p:cNvPr id="18" name="Téglalap 17">
            <a:hlinkClick r:id="rId17" action="ppaction://hlinksldjump"/>
          </p:cNvPr>
          <p:cNvSpPr/>
          <p:nvPr/>
        </p:nvSpPr>
        <p:spPr>
          <a:xfrm>
            <a:off x="7165724" y="1916752"/>
            <a:ext cx="39466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u-HU" sz="2800" b="1" cap="none" spc="0" dirty="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</a:rPr>
              <a:t>5</a:t>
            </a:r>
            <a:endParaRPr lang="hu-HU" sz="4800" b="1" cap="none" spc="0" dirty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63000"/>
                      <a:sat val="105000"/>
                    </a:schemeClr>
                  </a:gs>
                  <a:gs pos="90000">
                    <a:schemeClr val="accent1">
                      <a:shade val="50000"/>
                      <a:satMod val="100000"/>
                    </a:schemeClr>
                  </a:gs>
                </a:gsLst>
                <a:lin ang="5400000"/>
              </a:gra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</a:endParaRPr>
          </a:p>
        </p:txBody>
      </p:sp>
      <p:sp>
        <p:nvSpPr>
          <p:cNvPr id="19" name="Téglalap 18">
            <a:hlinkClick r:id="rId18" action="ppaction://hlinksldjump"/>
          </p:cNvPr>
          <p:cNvSpPr/>
          <p:nvPr/>
        </p:nvSpPr>
        <p:spPr>
          <a:xfrm>
            <a:off x="7633724" y="1916752"/>
            <a:ext cx="39466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u-HU" sz="2800" b="1" cap="none" spc="0" dirty="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</a:rPr>
              <a:t>6</a:t>
            </a:r>
            <a:endParaRPr lang="hu-HU" sz="4800" b="1" cap="none" spc="0" dirty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63000"/>
                      <a:sat val="105000"/>
                    </a:schemeClr>
                  </a:gs>
                  <a:gs pos="90000">
                    <a:schemeClr val="accent1">
                      <a:shade val="50000"/>
                      <a:satMod val="100000"/>
                    </a:schemeClr>
                  </a:gs>
                </a:gsLst>
                <a:lin ang="5400000"/>
              </a:gra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</a:endParaRPr>
          </a:p>
        </p:txBody>
      </p:sp>
      <p:sp>
        <p:nvSpPr>
          <p:cNvPr id="20" name="Téglalap 19">
            <a:hlinkClick r:id="rId19" action="ppaction://hlinksldjump"/>
          </p:cNvPr>
          <p:cNvSpPr/>
          <p:nvPr/>
        </p:nvSpPr>
        <p:spPr>
          <a:xfrm>
            <a:off x="7165724" y="2276752"/>
            <a:ext cx="39466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u-HU" sz="2800" b="1" cap="none" spc="0" dirty="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</a:rPr>
              <a:t>7</a:t>
            </a:r>
            <a:endParaRPr lang="hu-HU" sz="4800" b="1" cap="none" spc="0" dirty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63000"/>
                      <a:sat val="105000"/>
                    </a:schemeClr>
                  </a:gs>
                  <a:gs pos="90000">
                    <a:schemeClr val="accent1">
                      <a:shade val="50000"/>
                      <a:satMod val="100000"/>
                    </a:schemeClr>
                  </a:gs>
                </a:gsLst>
                <a:lin ang="5400000"/>
              </a:gra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</a:endParaRPr>
          </a:p>
        </p:txBody>
      </p:sp>
      <p:sp>
        <p:nvSpPr>
          <p:cNvPr id="21" name="Téglalap 20">
            <a:hlinkClick r:id="rId20" action="ppaction://hlinksldjump"/>
          </p:cNvPr>
          <p:cNvSpPr/>
          <p:nvPr/>
        </p:nvSpPr>
        <p:spPr>
          <a:xfrm>
            <a:off x="7633724" y="2276752"/>
            <a:ext cx="39466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u-HU" sz="2800" b="1" cap="none" spc="0" dirty="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</a:rPr>
              <a:t>8</a:t>
            </a:r>
            <a:endParaRPr lang="hu-HU" sz="4800" b="1" cap="none" spc="0" dirty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63000"/>
                      <a:sat val="105000"/>
                    </a:schemeClr>
                  </a:gs>
                  <a:gs pos="90000">
                    <a:schemeClr val="accent1">
                      <a:shade val="50000"/>
                      <a:satMod val="100000"/>
                    </a:schemeClr>
                  </a:gs>
                </a:gsLst>
                <a:lin ang="5400000"/>
              </a:gra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</a:endParaRPr>
          </a:p>
        </p:txBody>
      </p:sp>
      <p:pic>
        <p:nvPicPr>
          <p:cNvPr id="3083" name="Picture 11" descr="C:\Users\niki\AppData\Local\Microsoft\Windows\INetCache\IE\HEEOQ77Q\thumbtack[1].png"/>
          <p:cNvPicPr>
            <a:picLocks noChangeAspect="1" noChangeArrowheads="1"/>
          </p:cNvPicPr>
          <p:nvPr/>
        </p:nvPicPr>
        <p:blipFill>
          <a:blip r:embed="rId21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7351" y="764704"/>
            <a:ext cx="661073" cy="529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11" descr="C:\Users\niki\AppData\Local\Microsoft\Windows\INetCache\IE\HEEOQ77Q\thumbtack[1].png"/>
          <p:cNvPicPr>
            <a:picLocks noChangeAspect="1" noChangeArrowheads="1"/>
          </p:cNvPicPr>
          <p:nvPr/>
        </p:nvPicPr>
        <p:blipFill>
          <a:blip r:embed="rId21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55576" y="738853"/>
            <a:ext cx="661072" cy="529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Users\niki\AppData\Local\Microsoft\Windows\INetCache\IE\3E8BLUJN\St._Bernard_puppy[1].jpg">
            <a:hlinkClick r:id="rId22" action="ppaction://hlinksldjump"/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5611" y="4869272"/>
            <a:ext cx="1353872" cy="1008000"/>
          </a:xfrm>
          <a:prstGeom prst="rect">
            <a:avLst/>
          </a:prstGeom>
          <a:noFill/>
          <a:ln w="12700">
            <a:solidFill>
              <a:srgbClr val="00206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7742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500"/>
                                        <p:tgtEl>
                                          <p:spTgt spid="30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500"/>
                                        <p:tgtEl>
                                          <p:spTgt spid="3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500"/>
                                        <p:tgtEl>
                                          <p:spTgt spid="30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5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3" grpId="0"/>
      <p:bldP spid="15" grpId="0"/>
      <p:bldP spid="16" grpId="0"/>
      <p:bldP spid="17" grpId="0"/>
      <p:bldP spid="18" grpId="0"/>
      <p:bldP spid="19" grpId="0"/>
      <p:bldP spid="20" grpId="0"/>
      <p:bldP spid="2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971600" y="764704"/>
            <a:ext cx="7200799" cy="955234"/>
          </a:xfrm>
        </p:spPr>
        <p:txBody>
          <a:bodyPr>
            <a:normAutofit/>
          </a:bodyPr>
          <a:lstStyle/>
          <a:p>
            <a:r>
              <a:rPr lang="hu-HU" sz="5600" dirty="0" err="1" smtClean="0">
                <a:solidFill>
                  <a:srgbClr val="002060"/>
                </a:solidFill>
                <a:latin typeface="Freestyle Script" panose="030804020302050B0404" pitchFamily="66" charset="0"/>
              </a:rPr>
              <a:t>Tunability</a:t>
            </a:r>
            <a:endParaRPr lang="en-NZ" sz="5600" dirty="0">
              <a:solidFill>
                <a:srgbClr val="002060"/>
              </a:solidFill>
              <a:latin typeface="Freestyle Script" panose="030804020302050B0404" pitchFamily="66" charset="0"/>
            </a:endParaRPr>
          </a:p>
        </p:txBody>
      </p:sp>
      <p:pic>
        <p:nvPicPr>
          <p:cNvPr id="4" name="Tartalom helye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9" y="1665064"/>
            <a:ext cx="3515391" cy="2340000"/>
          </a:xfrm>
          <a:ln w="28575">
            <a:solidFill>
              <a:srgbClr val="002060"/>
            </a:solidFill>
          </a:ln>
        </p:spPr>
      </p:pic>
      <p:pic>
        <p:nvPicPr>
          <p:cNvPr id="5" name="Kép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664646"/>
            <a:ext cx="3515392" cy="2340000"/>
          </a:xfrm>
          <a:prstGeom prst="rect">
            <a:avLst/>
          </a:prstGeom>
          <a:ln w="28575">
            <a:solidFill>
              <a:srgbClr val="002060"/>
            </a:solidFill>
          </a:ln>
        </p:spPr>
      </p:pic>
      <p:pic>
        <p:nvPicPr>
          <p:cNvPr id="9" name="Kép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07"/>
          <a:stretch/>
        </p:blipFill>
        <p:spPr>
          <a:xfrm>
            <a:off x="1115616" y="4401288"/>
            <a:ext cx="2318873" cy="1620000"/>
          </a:xfrm>
          <a:prstGeom prst="rect">
            <a:avLst/>
          </a:prstGeom>
          <a:ln w="28575">
            <a:solidFill>
              <a:srgbClr val="002060"/>
            </a:solidFill>
          </a:ln>
        </p:spPr>
      </p:pic>
      <p:pic>
        <p:nvPicPr>
          <p:cNvPr id="10" name="Kép 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59"/>
          <a:stretch/>
        </p:blipFill>
        <p:spPr>
          <a:xfrm>
            <a:off x="3434489" y="4401288"/>
            <a:ext cx="2283461" cy="1620000"/>
          </a:xfrm>
          <a:prstGeom prst="rect">
            <a:avLst/>
          </a:prstGeom>
          <a:ln w="28575">
            <a:solidFill>
              <a:srgbClr val="002060"/>
            </a:solidFill>
          </a:ln>
        </p:spPr>
      </p:pic>
      <p:pic>
        <p:nvPicPr>
          <p:cNvPr id="11" name="Kép 10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00"/>
          <a:stretch/>
        </p:blipFill>
        <p:spPr>
          <a:xfrm>
            <a:off x="5717950" y="4401288"/>
            <a:ext cx="2301951" cy="1620000"/>
          </a:xfrm>
          <a:prstGeom prst="rect">
            <a:avLst/>
          </a:prstGeom>
          <a:ln w="28575">
            <a:solidFill>
              <a:srgbClr val="002060"/>
            </a:solidFill>
          </a:ln>
        </p:spPr>
      </p:pic>
      <p:pic>
        <p:nvPicPr>
          <p:cNvPr id="8" name="Picture 2" descr="C:\Users\niki\AppData\Local\Microsoft\Windows\INetCache\IE\3E8BLUJN\dog_clipart_by_fabbazattt[1].pn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9817" y="0"/>
            <a:ext cx="734183" cy="663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C:\Users\niki\AppData\Local\Microsoft\Windows\INetCache\IE\HEEOQ77Q\thumbtack[1].png"/>
          <p:cNvPicPr>
            <a:picLocks noChangeAspect="1" noChangeArrowheads="1"/>
          </p:cNvPicPr>
          <p:nvPr/>
        </p:nvPicPr>
        <p:blipFill>
          <a:blip r:embed="rId9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4368" y="358507"/>
            <a:ext cx="661073" cy="529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1" descr="C:\Users\niki\AppData\Local\Microsoft\Windows\INetCache\IE\HEEOQ77Q\thumbtack[1].png"/>
          <p:cNvPicPr>
            <a:picLocks noChangeAspect="1" noChangeArrowheads="1"/>
          </p:cNvPicPr>
          <p:nvPr/>
        </p:nvPicPr>
        <p:blipFill>
          <a:blip r:embed="rId9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98560" y="332656"/>
            <a:ext cx="661072" cy="529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artalom helye 2"/>
              <p:cNvSpPr txBox="1">
                <a:spLocks/>
              </p:cNvSpPr>
              <p:nvPr/>
            </p:nvSpPr>
            <p:spPr>
              <a:xfrm>
                <a:off x="1187623" y="3968880"/>
                <a:ext cx="6661357" cy="468232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 fontScale="77500" lnSpcReduction="20000"/>
              </a:bodyPr>
              <a:lstStyle>
                <a:lvl1pPr marL="274320" indent="-27432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Brush Script MT" pitchFamily="66" charset="0"/>
                  <a:buChar char="O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40080" indent="-27432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Brush Script MT" pitchFamily="66" charset="0"/>
                  <a:buChar char="O"/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-22860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Brush Script MT" pitchFamily="66" charset="0"/>
                  <a:buChar char="O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80160" indent="-22860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Brush Script MT" pitchFamily="66" charset="0"/>
                  <a:buChar char="O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645920" indent="-22860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Brush Script MT" pitchFamily="66" charset="0"/>
                  <a:buChar char="O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011680" indent="-22860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Brush Script MT" pitchFamily="66" charset="0"/>
                  <a:buChar char="O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377440" indent="-22860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Brush Script MT" pitchFamily="66" charset="0"/>
                  <a:buChar char="O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743200" indent="-22860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Brush Script MT" pitchFamily="66" charset="0"/>
                  <a:buChar char="O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108960" indent="-22860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Brush Script MT" pitchFamily="66" charset="0"/>
                  <a:buChar char="O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10000"/>
                  </a:lnSpc>
                  <a:spcBef>
                    <a:spcPts val="800"/>
                  </a:spcBef>
                  <a:buFont typeface="Brush Script MT" pitchFamily="66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22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0≤</m:t>
                      </m:r>
                      <m:sSub>
                        <m:sSubPr>
                          <m:ctrlPr>
                            <a:rPr lang="hu-HU" sz="22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hu-HU" sz="22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𝜈</m:t>
                          </m:r>
                        </m:e>
                        <m:sub>
                          <m:r>
                            <a:rPr lang="hu-HU" sz="22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𝑠</m:t>
                          </m:r>
                        </m:sub>
                      </m:sSub>
                      <m:r>
                        <a:rPr lang="hu-HU" sz="22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≤</m:t>
                      </m:r>
                      <m:rad>
                        <m:radPr>
                          <m:degHide m:val="on"/>
                          <m:ctrlPr>
                            <a:rPr lang="hu-HU" sz="22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radPr>
                        <m:deg/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hu-HU" sz="22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hu-HU" sz="22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𝜖</m:t>
                              </m:r>
                            </m:e>
                          </m:d>
                          <m:d>
                            <m:dPr>
                              <m:ctrlPr>
                                <a:rPr lang="hu-HU" sz="22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hu-HU" sz="22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  <m:r>
                                <a:rPr lang="hu-HU" sz="22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𝜅</m:t>
                              </m:r>
                              <m:r>
                                <a:rPr lang="hu-HU" sz="22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−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hu-HU" sz="2200" b="0" i="1" smtClean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hu-HU" sz="2200" b="0" i="1" smtClean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𝜖</m:t>
                                  </m:r>
                                </m:e>
                              </m:d>
                            </m:e>
                          </m:d>
                        </m:e>
                      </m:rad>
                      <m:r>
                        <a:rPr lang="hu-HU" sz="22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,0≤</m:t>
                      </m:r>
                      <m:d>
                        <m:dPr>
                          <m:begChr m:val="|"/>
                          <m:endChr m:val="|"/>
                          <m:ctrlPr>
                            <a:rPr lang="hu-HU" sz="22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hu-HU" sz="22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𝜖</m:t>
                          </m:r>
                        </m:e>
                      </m:d>
                      <m:r>
                        <a:rPr lang="hu-HU" sz="22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≤</m:t>
                      </m:r>
                      <m:d>
                        <m:dPr>
                          <m:begChr m:val="|"/>
                          <m:endChr m:val="|"/>
                          <m:ctrlPr>
                            <a:rPr lang="hu-HU" sz="22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hu-HU" sz="22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𝜅</m:t>
                          </m:r>
                          <m:r>
                            <a:rPr lang="hu-HU" sz="22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+</m:t>
                          </m:r>
                          <m:r>
                            <a:rPr lang="hu-HU" sz="22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𝑘</m:t>
                          </m:r>
                          <m:sSup>
                            <m:sSupPr>
                              <m:ctrlPr>
                                <a:rPr lang="hu-HU" sz="22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hu-HU" sz="22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hu-HU" sz="22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  <m:r>
                                <a:rPr lang="hu-HU" sz="22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𝜙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hu-HU" sz="2200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14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7623" y="3968880"/>
                <a:ext cx="6661357" cy="468232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31369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4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971600" y="764704"/>
            <a:ext cx="7200799" cy="955234"/>
          </a:xfrm>
        </p:spPr>
        <p:txBody>
          <a:bodyPr>
            <a:normAutofit/>
          </a:bodyPr>
          <a:lstStyle/>
          <a:p>
            <a:r>
              <a:rPr lang="hu-HU" sz="5600" dirty="0" err="1" smtClean="0">
                <a:solidFill>
                  <a:srgbClr val="002060"/>
                </a:solidFill>
                <a:latin typeface="Freestyle Script" panose="030804020302050B0404" pitchFamily="66" charset="0"/>
              </a:rPr>
              <a:t>Detuning</a:t>
            </a:r>
            <a:r>
              <a:rPr lang="hu-HU" sz="5600" dirty="0" smtClean="0">
                <a:solidFill>
                  <a:srgbClr val="002060"/>
                </a:solidFill>
                <a:latin typeface="Freestyle Script" panose="030804020302050B0404" pitchFamily="66" charset="0"/>
              </a:rPr>
              <a:t> and </a:t>
            </a:r>
            <a:r>
              <a:rPr lang="hu-HU" sz="5600" dirty="0" err="1" smtClean="0">
                <a:solidFill>
                  <a:srgbClr val="002060"/>
                </a:solidFill>
                <a:latin typeface="Freestyle Script" panose="030804020302050B0404" pitchFamily="66" charset="0"/>
              </a:rPr>
              <a:t>quadrature</a:t>
            </a:r>
            <a:r>
              <a:rPr lang="hu-HU" sz="5600" dirty="0" smtClean="0">
                <a:solidFill>
                  <a:srgbClr val="002060"/>
                </a:solidFill>
                <a:latin typeface="Freestyle Script" panose="030804020302050B0404" pitchFamily="66" charset="0"/>
              </a:rPr>
              <a:t> </a:t>
            </a:r>
            <a:r>
              <a:rPr lang="hu-HU" sz="5600" dirty="0" err="1" smtClean="0">
                <a:solidFill>
                  <a:srgbClr val="002060"/>
                </a:solidFill>
                <a:latin typeface="Freestyle Script" panose="030804020302050B0404" pitchFamily="66" charset="0"/>
              </a:rPr>
              <a:t>angle</a:t>
            </a:r>
            <a:endParaRPr lang="en-NZ" sz="5600" dirty="0">
              <a:solidFill>
                <a:srgbClr val="002060"/>
              </a:solidFill>
              <a:latin typeface="Freestyle Script" panose="030804020302050B04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artalom helye 2"/>
              <p:cNvSpPr>
                <a:spLocks noGrp="1"/>
              </p:cNvSpPr>
              <p:nvPr>
                <p:ph idx="1"/>
              </p:nvPr>
            </p:nvSpPr>
            <p:spPr>
              <a:xfrm>
                <a:off x="1043608" y="1628800"/>
                <a:ext cx="6661357" cy="4032448"/>
              </a:xfrm>
            </p:spPr>
            <p:txBody>
              <a:bodyPr>
                <a:normAutofit/>
              </a:bodyPr>
              <a:lstStyle/>
              <a:p>
                <a:pPr marL="365760" lvl="1" indent="0" algn="ctr">
                  <a:lnSpc>
                    <a:spcPct val="110000"/>
                  </a:lnSpc>
                  <a:buNone/>
                </a:pP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Local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oscillator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phase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hu-HU" sz="16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hu-HU" sz="16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𝜃</m:t>
                        </m:r>
                      </m:e>
                      <m:sup>
                        <m:r>
                          <a:rPr lang="hu-HU" sz="16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′</m:t>
                        </m:r>
                      </m:sup>
                    </m:sSup>
                    <m:r>
                      <a:rPr lang="hu-HU" sz="1600" b="0" i="1" smtClean="0">
                        <a:solidFill>
                          <a:srgbClr val="002060"/>
                        </a:solidFill>
                        <a:latin typeface="Cambria Math"/>
                      </a:rPr>
                      <m:t>=</m:t>
                    </m:r>
                    <m:r>
                      <a:rPr lang="hu-HU" sz="1600" b="0" i="1" smtClean="0">
                        <a:solidFill>
                          <a:srgbClr val="002060"/>
                        </a:solidFill>
                        <a:latin typeface="Cambria Math"/>
                      </a:rPr>
                      <m:t>𝜃</m:t>
                    </m:r>
                    <m:r>
                      <a:rPr lang="hu-HU" sz="1600" b="0" i="1" smtClean="0">
                        <a:solidFill>
                          <a:srgbClr val="002060"/>
                        </a:solidFill>
                        <a:latin typeface="Cambria Math"/>
                      </a:rPr>
                      <m:t>−</m:t>
                    </m:r>
                    <m:r>
                      <a:rPr lang="hu-HU" sz="1600" b="0" i="1" smtClean="0">
                        <a:solidFill>
                          <a:srgbClr val="002060"/>
                        </a:solidFill>
                        <a:latin typeface="Cambria Math"/>
                      </a:rPr>
                      <m:t>𝜋</m:t>
                    </m:r>
                    <m:r>
                      <a:rPr lang="hu-HU" sz="1600" b="0" i="1" smtClean="0">
                        <a:solidFill>
                          <a:srgbClr val="002060"/>
                        </a:solidFill>
                        <a:latin typeface="Cambria Math"/>
                      </a:rPr>
                      <m:t>+</m:t>
                    </m:r>
                    <m:func>
                      <m:funcPr>
                        <m:ctrlPr>
                          <a:rPr lang="hu-HU" sz="16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hu-HU" sz="1600" b="0" i="0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arcsin</m:t>
                        </m:r>
                      </m:fName>
                      <m:e>
                        <m:d>
                          <m:dPr>
                            <m:ctrlPr>
                              <a:rPr lang="hu-HU" sz="16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hu-HU" sz="1600" b="0" i="1" smtClean="0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</m:ctrlPr>
                              </m:fPr>
                              <m:num>
                                <m:r>
                                  <m:rPr>
                                    <m:sty m:val="p"/>
                                  </m:rPr>
                                  <a:rPr lang="hu-HU" sz="1600" b="0" i="0" smtClean="0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Δ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hu-HU" sz="1600" b="0" i="1" smtClean="0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hu-HU" sz="1600" b="0" i="1" smtClean="0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</a:rPr>
                                      <m:t>|</m:t>
                                    </m:r>
                                    <m:r>
                                      <a:rPr lang="hu-HU" sz="1600" b="0" i="1" smtClean="0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hu-HU" sz="1600" b="0" i="0" smtClean="0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</a:rPr>
                                      <m:t>Δ</m:t>
                                    </m:r>
                                  </m:sub>
                                </m:sSub>
                                <m:r>
                                  <a:rPr lang="hu-HU" sz="1600" b="0" i="1" smtClean="0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|</m:t>
                                </m:r>
                              </m:den>
                            </m:f>
                          </m:e>
                        </m:d>
                      </m:e>
                    </m:func>
                  </m:oMath>
                </a14:m>
                <a:endParaRPr lang="hu-HU" sz="2200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8" name="Tartalom hely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43608" y="1628800"/>
                <a:ext cx="6661357" cy="4032448"/>
              </a:xfr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Kép 3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6" t="5551" r="7315"/>
          <a:stretch/>
        </p:blipFill>
        <p:spPr>
          <a:xfrm>
            <a:off x="1493350" y="2199793"/>
            <a:ext cx="6157300" cy="3821495"/>
          </a:xfrm>
          <a:prstGeom prst="rect">
            <a:avLst/>
          </a:prstGeom>
          <a:ln w="38100">
            <a:solidFill>
              <a:srgbClr val="002060"/>
            </a:solidFill>
          </a:ln>
        </p:spPr>
      </p:pic>
      <p:pic>
        <p:nvPicPr>
          <p:cNvPr id="5" name="Picture 2" descr="C:\Users\niki\AppData\Local\Microsoft\Windows\INetCache\IE\3E8BLUJN\dog_clipart_by_fabbazattt[1].png">
            <a:hlinkClick r:id="rId8" action="ppaction://hlinksldjump"/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9817" y="0"/>
            <a:ext cx="734183" cy="663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1" descr="C:\Users\niki\AppData\Local\Microsoft\Windows\INetCache\IE\HEEOQ77Q\thumbtack[1].png"/>
          <p:cNvPicPr>
            <a:picLocks noChangeAspect="1" noChangeArrowheads="1"/>
          </p:cNvPicPr>
          <p:nvPr/>
        </p:nvPicPr>
        <p:blipFill>
          <a:blip r:embed="rId10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4368" y="358507"/>
            <a:ext cx="661073" cy="529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1" descr="C:\Users\niki\AppData\Local\Microsoft\Windows\INetCache\IE\HEEOQ77Q\thumbtack[1].png"/>
          <p:cNvPicPr>
            <a:picLocks noChangeAspect="1" noChangeArrowheads="1"/>
          </p:cNvPicPr>
          <p:nvPr/>
        </p:nvPicPr>
        <p:blipFill>
          <a:blip r:embed="rId10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98560" y="332656"/>
            <a:ext cx="661072" cy="529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7235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971600" y="764704"/>
            <a:ext cx="7200799" cy="955234"/>
          </a:xfrm>
        </p:spPr>
        <p:txBody>
          <a:bodyPr>
            <a:normAutofit/>
          </a:bodyPr>
          <a:lstStyle/>
          <a:p>
            <a:r>
              <a:rPr lang="hu-HU" sz="5600" dirty="0" err="1" smtClean="0">
                <a:solidFill>
                  <a:srgbClr val="002060"/>
                </a:solidFill>
                <a:latin typeface="Freestyle Script" panose="030804020302050B0404" pitchFamily="66" charset="0"/>
              </a:rPr>
              <a:t>Effects</a:t>
            </a:r>
            <a:r>
              <a:rPr lang="hu-HU" sz="5600" dirty="0" smtClean="0">
                <a:solidFill>
                  <a:srgbClr val="002060"/>
                </a:solidFill>
                <a:latin typeface="Freestyle Script" panose="030804020302050B0404" pitchFamily="66" charset="0"/>
              </a:rPr>
              <a:t> of </a:t>
            </a:r>
            <a:r>
              <a:rPr lang="hu-HU" sz="5600" dirty="0" err="1" smtClean="0">
                <a:solidFill>
                  <a:srgbClr val="002060"/>
                </a:solidFill>
                <a:latin typeface="Freestyle Script" panose="030804020302050B0404" pitchFamily="66" charset="0"/>
              </a:rPr>
              <a:t>the</a:t>
            </a:r>
            <a:r>
              <a:rPr lang="hu-HU" sz="5600" dirty="0" smtClean="0">
                <a:solidFill>
                  <a:srgbClr val="002060"/>
                </a:solidFill>
                <a:latin typeface="Freestyle Script" panose="030804020302050B0404" pitchFamily="66" charset="0"/>
              </a:rPr>
              <a:t> </a:t>
            </a:r>
            <a:r>
              <a:rPr lang="hu-HU" sz="5600" dirty="0" err="1" smtClean="0">
                <a:solidFill>
                  <a:srgbClr val="002060"/>
                </a:solidFill>
                <a:latin typeface="Freestyle Script" panose="030804020302050B0404" pitchFamily="66" charset="0"/>
              </a:rPr>
              <a:t>phase</a:t>
            </a:r>
            <a:r>
              <a:rPr lang="hu-HU" sz="5600" dirty="0" smtClean="0">
                <a:solidFill>
                  <a:srgbClr val="002060"/>
                </a:solidFill>
                <a:latin typeface="Freestyle Script" panose="030804020302050B0404" pitchFamily="66" charset="0"/>
              </a:rPr>
              <a:t> shift</a:t>
            </a:r>
            <a:endParaRPr lang="en-NZ" sz="5600" dirty="0">
              <a:solidFill>
                <a:srgbClr val="002060"/>
              </a:solidFill>
              <a:latin typeface="Freestyle Script" panose="030804020302050B0404" pitchFamily="66" charset="0"/>
            </a:endParaRPr>
          </a:p>
        </p:txBody>
      </p:sp>
      <p:pic>
        <p:nvPicPr>
          <p:cNvPr id="4" name="Tartalom helye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3904" y="2277500"/>
            <a:ext cx="3676191" cy="3704762"/>
          </a:xfrm>
          <a:ln w="28575">
            <a:solidFill>
              <a:srgbClr val="002060"/>
            </a:solidFill>
          </a:ln>
        </p:spPr>
      </p:pic>
      <p:grpSp>
        <p:nvGrpSpPr>
          <p:cNvPr id="14" name="Csoportba foglalás 13"/>
          <p:cNvGrpSpPr/>
          <p:nvPr/>
        </p:nvGrpSpPr>
        <p:grpSpPr>
          <a:xfrm>
            <a:off x="720000" y="1988841"/>
            <a:ext cx="7704000" cy="3391635"/>
            <a:chOff x="755576" y="1988841"/>
            <a:chExt cx="7686000" cy="3391635"/>
          </a:xfrm>
        </p:grpSpPr>
        <p:pic>
          <p:nvPicPr>
            <p:cNvPr id="5" name="Kép 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58" r="9401"/>
            <a:stretch/>
          </p:blipFill>
          <p:spPr>
            <a:xfrm>
              <a:off x="755576" y="1988841"/>
              <a:ext cx="7686000" cy="3391635"/>
            </a:xfrm>
            <a:prstGeom prst="rect">
              <a:avLst/>
            </a:prstGeom>
            <a:ln w="28575">
              <a:noFill/>
            </a:ln>
          </p:spPr>
        </p:pic>
        <p:cxnSp>
          <p:nvCxnSpPr>
            <p:cNvPr id="7" name="Egyenes összekötő 6"/>
            <p:cNvCxnSpPr/>
            <p:nvPr/>
          </p:nvCxnSpPr>
          <p:spPr>
            <a:xfrm>
              <a:off x="755576" y="1988841"/>
              <a:ext cx="7686000" cy="0"/>
            </a:xfrm>
            <a:prstGeom prst="line">
              <a:avLst/>
            </a:prstGeom>
            <a:ln w="28575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Egyenes összekötő 10"/>
            <p:cNvCxnSpPr/>
            <p:nvPr/>
          </p:nvCxnSpPr>
          <p:spPr>
            <a:xfrm>
              <a:off x="755576" y="5380476"/>
              <a:ext cx="7686000" cy="0"/>
            </a:xfrm>
            <a:prstGeom prst="line">
              <a:avLst/>
            </a:prstGeom>
            <a:ln w="28575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Picture 2" descr="C:\Users\niki\AppData\Local\Microsoft\Windows\INetCache\IE\3E8BLUJN\dog_clipart_by_fabbazattt[1].png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9817" y="0"/>
            <a:ext cx="734183" cy="663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1" descr="C:\Users\niki\AppData\Local\Microsoft\Windows\INetCache\IE\HEEOQ77Q\thumbtack[1].png"/>
          <p:cNvPicPr>
            <a:picLocks noChangeAspect="1" noChangeArrowheads="1"/>
          </p:cNvPicPr>
          <p:nvPr/>
        </p:nvPicPr>
        <p:blipFill>
          <a:blip r:embed="rId6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4368" y="358507"/>
            <a:ext cx="661073" cy="529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1" descr="C:\Users\niki\AppData\Local\Microsoft\Windows\INetCache\IE\HEEOQ77Q\thumbtack[1].png"/>
          <p:cNvPicPr>
            <a:picLocks noChangeAspect="1" noChangeArrowheads="1"/>
          </p:cNvPicPr>
          <p:nvPr/>
        </p:nvPicPr>
        <p:blipFill>
          <a:blip r:embed="rId6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98560" y="332656"/>
            <a:ext cx="661072" cy="529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7412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971600" y="764704"/>
            <a:ext cx="7200799" cy="955234"/>
          </a:xfrm>
        </p:spPr>
        <p:txBody>
          <a:bodyPr>
            <a:normAutofit/>
          </a:bodyPr>
          <a:lstStyle/>
          <a:p>
            <a:r>
              <a:rPr lang="hu-HU" sz="5600" dirty="0" err="1" smtClean="0">
                <a:solidFill>
                  <a:srgbClr val="002060"/>
                </a:solidFill>
                <a:latin typeface="Freestyle Script" panose="030804020302050B0404" pitchFamily="66" charset="0"/>
              </a:rPr>
              <a:t>Gravitational</a:t>
            </a:r>
            <a:r>
              <a:rPr lang="hu-HU" sz="5600" dirty="0" smtClean="0">
                <a:solidFill>
                  <a:srgbClr val="002060"/>
                </a:solidFill>
                <a:latin typeface="Freestyle Script" panose="030804020302050B0404" pitchFamily="66" charset="0"/>
              </a:rPr>
              <a:t> </a:t>
            </a:r>
            <a:r>
              <a:rPr lang="hu-HU" sz="5600" dirty="0" err="1" smtClean="0">
                <a:solidFill>
                  <a:srgbClr val="002060"/>
                </a:solidFill>
                <a:latin typeface="Freestyle Script" panose="030804020302050B0404" pitchFamily="66" charset="0"/>
              </a:rPr>
              <a:t>wave</a:t>
            </a:r>
            <a:r>
              <a:rPr lang="hu-HU" sz="5600" dirty="0" smtClean="0">
                <a:solidFill>
                  <a:srgbClr val="002060"/>
                </a:solidFill>
                <a:latin typeface="Freestyle Script" panose="030804020302050B0404" pitchFamily="66" charset="0"/>
              </a:rPr>
              <a:t> </a:t>
            </a:r>
            <a:r>
              <a:rPr lang="hu-HU" sz="5600" dirty="0" err="1" smtClean="0">
                <a:solidFill>
                  <a:srgbClr val="002060"/>
                </a:solidFill>
                <a:latin typeface="Freestyle Script" panose="030804020302050B0404" pitchFamily="66" charset="0"/>
              </a:rPr>
              <a:t>detection</a:t>
            </a:r>
            <a:endParaRPr lang="en-NZ" sz="5600" dirty="0">
              <a:solidFill>
                <a:srgbClr val="002060"/>
              </a:solidFill>
              <a:latin typeface="Freestyle Script" panose="030804020302050B0404" pitchFamily="66" charset="0"/>
            </a:endParaRPr>
          </a:p>
        </p:txBody>
      </p:sp>
      <p:pic>
        <p:nvPicPr>
          <p:cNvPr id="6" name="Tartalom helye 5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1742196" y="1935163"/>
            <a:ext cx="5659608" cy="4389437"/>
          </a:xfrm>
          <a:ln w="28575">
            <a:solidFill>
              <a:srgbClr val="002060"/>
            </a:solidFill>
          </a:ln>
        </p:spPr>
      </p:pic>
      <p:pic>
        <p:nvPicPr>
          <p:cNvPr id="8" name="Picture 2" descr="C:\Users\niki\AppData\Local\Microsoft\Windows\INetCache\IE\3E8BLUJN\dog_clipart_by_fabbazattt[1].png">
            <a:hlinkClick r:id="rId3" action="ppaction://hlinksldjump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9817" y="0"/>
            <a:ext cx="734183" cy="663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1" descr="C:\Users\niki\AppData\Local\Microsoft\Windows\INetCache\IE\HEEOQ77Q\thumbtack[1].png"/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4368" y="358507"/>
            <a:ext cx="661073" cy="529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1" descr="C:\Users\niki\AppData\Local\Microsoft\Windows\INetCache\IE\HEEOQ77Q\thumbtack[1].png"/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98560" y="332656"/>
            <a:ext cx="661072" cy="529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1396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971600" y="764704"/>
            <a:ext cx="7200799" cy="955234"/>
          </a:xfrm>
        </p:spPr>
        <p:txBody>
          <a:bodyPr>
            <a:normAutofit/>
          </a:bodyPr>
          <a:lstStyle/>
          <a:p>
            <a:r>
              <a:rPr lang="hu-HU" sz="5600" dirty="0" err="1" smtClean="0">
                <a:solidFill>
                  <a:srgbClr val="002060"/>
                </a:solidFill>
                <a:latin typeface="Freestyle Script" panose="030804020302050B0404" pitchFamily="66" charset="0"/>
              </a:rPr>
              <a:t>Pyragas-type</a:t>
            </a:r>
            <a:r>
              <a:rPr lang="hu-HU" sz="5600" dirty="0" smtClean="0">
                <a:solidFill>
                  <a:srgbClr val="002060"/>
                </a:solidFill>
                <a:latin typeface="Freestyle Script" panose="030804020302050B0404" pitchFamily="66" charset="0"/>
              </a:rPr>
              <a:t> </a:t>
            </a:r>
            <a:r>
              <a:rPr lang="hu-HU" sz="5600" dirty="0" err="1" smtClean="0">
                <a:solidFill>
                  <a:srgbClr val="002060"/>
                </a:solidFill>
                <a:latin typeface="Freestyle Script" panose="030804020302050B0404" pitchFamily="66" charset="0"/>
              </a:rPr>
              <a:t>feedback</a:t>
            </a:r>
            <a:r>
              <a:rPr lang="hu-HU" sz="5000" baseline="450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[1,2]</a:t>
            </a:r>
            <a:endParaRPr lang="en-NZ" sz="5000" baseline="45000" dirty="0">
              <a:solidFill>
                <a:srgbClr val="002060"/>
              </a:solidFill>
              <a:latin typeface="Freestyle Script" panose="030804020302050B04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artalom helye 2"/>
              <p:cNvSpPr>
                <a:spLocks noGrp="1"/>
              </p:cNvSpPr>
              <p:nvPr>
                <p:ph idx="1"/>
              </p:nvPr>
            </p:nvSpPr>
            <p:spPr>
              <a:xfrm>
                <a:off x="1187624" y="1772816"/>
                <a:ext cx="5184000" cy="1868764"/>
              </a:xfrm>
            </p:spPr>
            <p:txBody>
              <a:bodyPr>
                <a:normAutofit fontScale="92500"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Reordering of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the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equation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of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motion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with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hu-HU" sz="2100" b="0" i="1" smtClean="0">
                        <a:solidFill>
                          <a:srgbClr val="002060"/>
                        </a:solidFill>
                        <a:latin typeface="Cambria Math"/>
                      </a:rPr>
                      <m:t>𝜙</m:t>
                    </m:r>
                    <m:r>
                      <a:rPr lang="hu-HU" sz="2100" b="0" i="1" smtClean="0">
                        <a:solidFill>
                          <a:srgbClr val="002060"/>
                        </a:solidFill>
                        <a:latin typeface="Cambria Math"/>
                      </a:rPr>
                      <m:t>=</m:t>
                    </m:r>
                    <m:r>
                      <a:rPr lang="hu-HU" sz="2100" b="0" i="1" smtClean="0">
                        <a:solidFill>
                          <a:srgbClr val="002060"/>
                        </a:solidFill>
                        <a:latin typeface="Cambria Math"/>
                      </a:rPr>
                      <m:t>𝜋</m:t>
                    </m:r>
                  </m:oMath>
                </a14:m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:</a:t>
                </a: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2000" b="0" i="1" dirty="0" smtClean="0">
                          <a:solidFill>
                            <a:srgbClr val="002060"/>
                          </a:solidFill>
                          <a:latin typeface="Cambria Math"/>
                        </a:rPr>
                        <m:t>     </m:t>
                      </m:r>
                      <m:f>
                        <m:fPr>
                          <m:ctrlPr>
                            <a:rPr lang="hu-HU" sz="20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hu-HU" sz="20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𝑑</m:t>
                          </m:r>
                          <m:acc>
                            <m:accPr>
                              <m:chr m:val="̂"/>
                              <m:ctrlPr>
                                <a:rPr lang="hu-HU" sz="2000" i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2000" i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𝑎</m:t>
                              </m:r>
                            </m:e>
                          </m:acc>
                        </m:num>
                        <m:den>
                          <m:r>
                            <a:rPr lang="hu-HU" sz="20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𝑑𝑡</m:t>
                          </m:r>
                        </m:den>
                      </m:f>
                      <m:r>
                        <a:rPr lang="hu-HU" sz="2000" i="1" dirty="0">
                          <a:solidFill>
                            <a:srgbClr val="002060"/>
                          </a:solidFill>
                          <a:latin typeface="Cambria Math"/>
                        </a:rPr>
                        <m:t>=</m:t>
                      </m:r>
                      <m:r>
                        <a:rPr lang="hu-HU" sz="2000" i="1" dirty="0">
                          <a:solidFill>
                            <a:srgbClr val="002060"/>
                          </a:solidFill>
                          <a:latin typeface="Cambria Math"/>
                        </a:rPr>
                        <m:t>𝑖</m:t>
                      </m:r>
                      <m:d>
                        <m:dPr>
                          <m:begChr m:val="["/>
                          <m:endChr m:val="]"/>
                          <m:ctrlPr>
                            <a:rPr lang="hu-HU" sz="20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hu-HU" sz="20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20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𝐻</m:t>
                              </m:r>
                            </m:e>
                          </m:acc>
                          <m:r>
                            <a:rPr lang="hu-HU" sz="20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hu-HU" sz="20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20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𝑎</m:t>
                              </m:r>
                            </m:e>
                          </m:acc>
                          <m:d>
                            <m:dPr>
                              <m:ctrlPr>
                                <a:rPr lang="hu-HU" sz="20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hu-HU" sz="20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𝑡</m:t>
                              </m:r>
                            </m:e>
                          </m:d>
                        </m:e>
                      </m:d>
                      <m:r>
                        <a:rPr lang="hu-HU" sz="2000" i="1" dirty="0">
                          <a:solidFill>
                            <a:srgbClr val="002060"/>
                          </a:solidFill>
                          <a:latin typeface="Cambria Math"/>
                        </a:rPr>
                        <m:t>−</m:t>
                      </m:r>
                      <m:d>
                        <m:dPr>
                          <m:ctrlPr>
                            <a:rPr lang="hu-HU" sz="2000" b="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hu-HU" sz="20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𝜅</m:t>
                          </m:r>
                          <m:r>
                            <a:rPr lang="hu-HU" sz="2000" b="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−</m:t>
                          </m:r>
                          <m:r>
                            <a:rPr lang="hu-HU" sz="2000" b="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𝑘</m:t>
                          </m:r>
                        </m:e>
                      </m:d>
                      <m:acc>
                        <m:accPr>
                          <m:chr m:val="̂"/>
                          <m:ctrlPr>
                            <a:rPr lang="hu-HU" sz="20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hu-HU" sz="20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𝑎</m:t>
                          </m:r>
                        </m:e>
                      </m:acc>
                      <m:d>
                        <m:dPr>
                          <m:ctrlPr>
                            <a:rPr lang="hu-HU" sz="20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hu-HU" sz="20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hu-HU" sz="2000" i="1" dirty="0">
                          <a:solidFill>
                            <a:srgbClr val="002060"/>
                          </a:solidFill>
                          <a:latin typeface="Cambria Math"/>
                        </a:rPr>
                        <m:t>−</m:t>
                      </m:r>
                      <m:rad>
                        <m:radPr>
                          <m:degHide m:val="on"/>
                          <m:ctrlPr>
                            <a:rPr lang="hu-HU" sz="20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radPr>
                        <m:deg/>
                        <m:e>
                          <m:r>
                            <a:rPr lang="hu-HU" sz="20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2</m:t>
                          </m:r>
                          <m:r>
                            <a:rPr lang="hu-HU" sz="20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𝜅</m:t>
                          </m:r>
                        </m:e>
                      </m:rad>
                      <m:sSub>
                        <m:sSubPr>
                          <m:ctrlPr>
                            <a:rPr lang="hu-HU" sz="20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hu-HU" sz="20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20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𝑎</m:t>
                              </m:r>
                            </m:e>
                          </m:acc>
                        </m:e>
                        <m:sub>
                          <m:r>
                            <a:rPr lang="hu-HU" sz="20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𝑖𝑛</m:t>
                          </m:r>
                        </m:sub>
                      </m:sSub>
                      <m:d>
                        <m:dPr>
                          <m:ctrlPr>
                            <a:rPr lang="hu-HU" sz="20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hu-HU" sz="20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hu-HU" sz="2000" b="0" i="1" dirty="0" smtClean="0">
                          <a:solidFill>
                            <a:srgbClr val="002060"/>
                          </a:solidFill>
                          <a:latin typeface="Cambria Math"/>
                        </a:rPr>
                        <m:t>+</m:t>
                      </m:r>
                      <m:r>
                        <a:rPr lang="hu-HU" sz="2000" i="1" dirty="0">
                          <a:solidFill>
                            <a:srgbClr val="002060"/>
                          </a:solidFill>
                          <a:latin typeface="Cambria Math"/>
                        </a:rPr>
                        <m:t>𝑘</m:t>
                      </m:r>
                      <m:d>
                        <m:dPr>
                          <m:ctrlPr>
                            <a:rPr lang="hu-HU" sz="2000" b="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hu-HU" sz="20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20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𝑎</m:t>
                              </m:r>
                            </m:e>
                          </m:acc>
                          <m:d>
                            <m:dPr>
                              <m:ctrlPr>
                                <a:rPr lang="hu-HU" sz="20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hu-HU" sz="20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𝑡</m:t>
                              </m:r>
                              <m:r>
                                <a:rPr lang="hu-HU" sz="20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−</m:t>
                              </m:r>
                              <m:r>
                                <a:rPr lang="hu-HU" sz="20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𝜏</m:t>
                              </m:r>
                            </m:e>
                          </m:d>
                          <m:r>
                            <a:rPr lang="hu-HU" sz="2000" b="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hu-HU" sz="2000" b="0" i="1" dirty="0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2000" b="0" i="1" dirty="0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𝑎</m:t>
                              </m:r>
                            </m:e>
                          </m:acc>
                          <m:d>
                            <m:dPr>
                              <m:ctrlPr>
                                <a:rPr lang="hu-HU" sz="2000" b="0" i="1" dirty="0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hu-HU" sz="2000" b="0" i="1" dirty="0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𝑡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hu-HU" sz="2000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marL="0" indent="0">
                  <a:lnSpc>
                    <a:spcPct val="110000"/>
                  </a:lnSpc>
                  <a:buNone/>
                </a:pPr>
                <a:endParaRPr lang="hu-HU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3" name="Tartalom hely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87624" y="1772816"/>
                <a:ext cx="5184000" cy="1868764"/>
              </a:xfrm>
              <a:blipFill rotWithShape="1">
                <a:blip r:embed="rId2"/>
                <a:stretch>
                  <a:fillRect l="-1294" t="-26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Kép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17"/>
          <a:stretch/>
        </p:blipFill>
        <p:spPr>
          <a:xfrm>
            <a:off x="4851383" y="3641580"/>
            <a:ext cx="3321017" cy="2160000"/>
          </a:xfrm>
          <a:prstGeom prst="rect">
            <a:avLst/>
          </a:prstGeom>
          <a:ln w="28575">
            <a:solidFill>
              <a:srgbClr val="002060"/>
            </a:solidFill>
          </a:ln>
        </p:spPr>
      </p:pic>
      <p:pic>
        <p:nvPicPr>
          <p:cNvPr id="6" name="Kép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17"/>
          <a:stretch/>
        </p:blipFill>
        <p:spPr>
          <a:xfrm>
            <a:off x="1386016" y="3641580"/>
            <a:ext cx="3321018" cy="2160000"/>
          </a:xfrm>
          <a:prstGeom prst="rect">
            <a:avLst/>
          </a:prstGeom>
          <a:ln w="28575">
            <a:solidFill>
              <a:srgbClr val="002060"/>
            </a:solidFill>
          </a:ln>
        </p:spPr>
      </p:pic>
      <p:pic>
        <p:nvPicPr>
          <p:cNvPr id="4" name="Kép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8000" y="2068447"/>
            <a:ext cx="3708000" cy="3736817"/>
          </a:xfrm>
          <a:prstGeom prst="rect">
            <a:avLst/>
          </a:prstGeom>
          <a:ln w="57150">
            <a:solidFill>
              <a:srgbClr val="002060"/>
            </a:solidFill>
          </a:ln>
        </p:spPr>
      </p:pic>
      <p:pic>
        <p:nvPicPr>
          <p:cNvPr id="7" name="Picture 2" descr="C:\Users\niki\AppData\Local\Microsoft\Windows\INetCache\IE\3E8BLUJN\dog_clipart_by_fabbazattt[1].png">
            <a:hlinkClick r:id="rId6" action="ppaction://hlinksldjump"/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9817" y="0"/>
            <a:ext cx="734183" cy="663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1" descr="C:\Users\niki\AppData\Local\Microsoft\Windows\INetCache\IE\HEEOQ77Q\thumbtack[1].png"/>
          <p:cNvPicPr>
            <a:picLocks noChangeAspect="1" noChangeArrowheads="1"/>
          </p:cNvPicPr>
          <p:nvPr/>
        </p:nvPicPr>
        <p:blipFill>
          <a:blip r:embed="rId8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4368" y="358507"/>
            <a:ext cx="661073" cy="529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1" descr="C:\Users\niki\AppData\Local\Microsoft\Windows\INetCache\IE\HEEOQ77Q\thumbtack[1].png"/>
          <p:cNvPicPr>
            <a:picLocks noChangeAspect="1" noChangeArrowheads="1"/>
          </p:cNvPicPr>
          <p:nvPr/>
        </p:nvPicPr>
        <p:blipFill>
          <a:blip r:embed="rId8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98560" y="332656"/>
            <a:ext cx="661072" cy="529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églalap 9"/>
          <p:cNvSpPr/>
          <p:nvPr/>
        </p:nvSpPr>
        <p:spPr>
          <a:xfrm>
            <a:off x="1480468" y="5877272"/>
            <a:ext cx="651409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1200" baseline="45000" dirty="0">
                <a:solidFill>
                  <a:srgbClr val="002060"/>
                </a:solidFill>
                <a:latin typeface="Centaur" panose="02030504050205020304" pitchFamily="18" charset="0"/>
              </a:rPr>
              <a:t>[</a:t>
            </a:r>
            <a:r>
              <a:rPr lang="hu-HU" sz="1200" baseline="450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1]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K. </a:t>
            </a:r>
            <a:r>
              <a:rPr lang="hu-HU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Pyragas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, PLA, </a:t>
            </a:r>
            <a:r>
              <a:rPr lang="hu-HU" sz="1200" b="1" dirty="0" smtClean="0">
                <a:solidFill>
                  <a:srgbClr val="002060"/>
                </a:solidFill>
                <a:latin typeface="Centaur" panose="02030504050205020304" pitchFamily="18" charset="0"/>
              </a:rPr>
              <a:t>170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:421 (1992), </a:t>
            </a:r>
            <a:r>
              <a:rPr lang="hu-HU" sz="1200" baseline="450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[2]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A. L. </a:t>
            </a:r>
            <a:r>
              <a:rPr lang="hu-HU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Grimsmo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, A. S. </a:t>
            </a:r>
            <a:r>
              <a:rPr lang="hu-HU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Parkins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, B. S. </a:t>
            </a:r>
            <a:r>
              <a:rPr lang="hu-HU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Skagerstam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, NJP </a:t>
            </a:r>
            <a:r>
              <a:rPr lang="hu-HU" sz="1200" b="1" dirty="0" smtClean="0">
                <a:solidFill>
                  <a:srgbClr val="002060"/>
                </a:solidFill>
                <a:latin typeface="Centaur" panose="02030504050205020304" pitchFamily="18" charset="0"/>
              </a:rPr>
              <a:t>16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:065004 </a:t>
            </a:r>
            <a:r>
              <a:rPr lang="hu-HU" sz="1200" dirty="0">
                <a:solidFill>
                  <a:srgbClr val="002060"/>
                </a:solidFill>
                <a:latin typeface="Centaur" panose="02030504050205020304" pitchFamily="18" charset="0"/>
              </a:rPr>
              <a:t>(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2014), </a:t>
            </a:r>
            <a:endParaRPr lang="en-US" sz="1000" b="1" dirty="0"/>
          </a:p>
        </p:txBody>
      </p:sp>
      <p:cxnSp>
        <p:nvCxnSpPr>
          <p:cNvPr id="11" name="Egyenes összekötő 10"/>
          <p:cNvCxnSpPr/>
          <p:nvPr/>
        </p:nvCxnSpPr>
        <p:spPr>
          <a:xfrm>
            <a:off x="1331640" y="5888305"/>
            <a:ext cx="6883264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2752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5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51526E-7 L 0.29132 -0.18825 " pathEditMode="relative" rAng="0" ptsTypes="AA">
                                      <p:cBhvr>
                                        <p:cTn id="37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566" y="-941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1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971600" y="764704"/>
            <a:ext cx="7200799" cy="955234"/>
          </a:xfrm>
        </p:spPr>
        <p:txBody>
          <a:bodyPr>
            <a:normAutofit/>
          </a:bodyPr>
          <a:lstStyle/>
          <a:p>
            <a:r>
              <a:rPr lang="hu-HU" sz="5600" dirty="0" smtClean="0">
                <a:solidFill>
                  <a:srgbClr val="002060"/>
                </a:solidFill>
                <a:latin typeface="Freestyle Script" panose="030804020302050B0404" pitchFamily="66" charset="0"/>
              </a:rPr>
              <a:t>More </a:t>
            </a:r>
            <a:r>
              <a:rPr lang="hu-HU" sz="5600" dirty="0" err="1" smtClean="0">
                <a:solidFill>
                  <a:srgbClr val="002060"/>
                </a:solidFill>
                <a:latin typeface="Freestyle Script" panose="030804020302050B0404" pitchFamily="66" charset="0"/>
              </a:rPr>
              <a:t>previous</a:t>
            </a:r>
            <a:r>
              <a:rPr lang="hu-HU" sz="5600" dirty="0" smtClean="0">
                <a:solidFill>
                  <a:srgbClr val="002060"/>
                </a:solidFill>
                <a:latin typeface="Freestyle Script" panose="030804020302050B0404" pitchFamily="66" charset="0"/>
              </a:rPr>
              <a:t> </a:t>
            </a:r>
            <a:r>
              <a:rPr lang="hu-HU" sz="5600" dirty="0" err="1" smtClean="0">
                <a:solidFill>
                  <a:srgbClr val="002060"/>
                </a:solidFill>
                <a:latin typeface="Freestyle Script" panose="030804020302050B0404" pitchFamily="66" charset="0"/>
              </a:rPr>
              <a:t>studies</a:t>
            </a:r>
            <a:endParaRPr lang="en-NZ" sz="5600" dirty="0">
              <a:solidFill>
                <a:srgbClr val="002060"/>
              </a:solidFill>
              <a:latin typeface="Freestyle Script" panose="030804020302050B0404" pitchFamily="66" charset="0"/>
            </a:endParaRP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1187624" y="1772816"/>
            <a:ext cx="6768752" cy="4032448"/>
          </a:xfrm>
        </p:spPr>
        <p:txBody>
          <a:bodyPr>
            <a:normAutofit fontScale="92500"/>
          </a:bodyPr>
          <a:lstStyle/>
          <a:p>
            <a:pPr>
              <a:lnSpc>
                <a:spcPct val="110000"/>
              </a:lnSpc>
            </a:pPr>
            <a:r>
              <a:rPr lang="hu-HU" dirty="0" err="1">
                <a:solidFill>
                  <a:srgbClr val="002060"/>
                </a:solidFill>
                <a:latin typeface="Centaur" panose="02030504050205020304" pitchFamily="18" charset="0"/>
              </a:rPr>
              <a:t>Plant</a:t>
            </a:r>
            <a:r>
              <a:rPr lang="hu-HU" dirty="0">
                <a:solidFill>
                  <a:srgbClr val="002060"/>
                </a:solidFill>
                <a:latin typeface="Centaur" panose="02030504050205020304" pitchFamily="18" charset="0"/>
              </a:rPr>
              <a:t> and </a:t>
            </a:r>
            <a:r>
              <a:rPr lang="hu-HU" dirty="0" err="1">
                <a:solidFill>
                  <a:srgbClr val="002060"/>
                </a:solidFill>
                <a:latin typeface="Centaur" panose="02030504050205020304" pitchFamily="18" charset="0"/>
              </a:rPr>
              <a:t>controller</a:t>
            </a:r>
            <a:r>
              <a:rPr lang="hu-HU" dirty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>
                <a:solidFill>
                  <a:srgbClr val="002060"/>
                </a:solidFill>
                <a:latin typeface="Centaur" panose="02030504050205020304" pitchFamily="18" charset="0"/>
              </a:rPr>
              <a:t>system</a:t>
            </a:r>
            <a:endParaRPr lang="hu-HU" dirty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 lvl="1">
              <a:lnSpc>
                <a:spcPct val="110000"/>
              </a:lnSpc>
            </a:pP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Controller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: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two-mode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squeezer</a:t>
            </a:r>
            <a:endParaRPr lang="hu-HU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 lvl="2">
              <a:lnSpc>
                <a:spcPct val="110000"/>
              </a:lnSpc>
            </a:pP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C.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Bian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, G.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Zhang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, H. W. J. Lee, Int. J.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Cont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. </a:t>
            </a:r>
            <a:r>
              <a:rPr lang="hu-HU" b="1" dirty="0" smtClean="0">
                <a:solidFill>
                  <a:srgbClr val="002060"/>
                </a:solidFill>
                <a:latin typeface="Centaur" panose="02030504050205020304" pitchFamily="18" charset="0"/>
              </a:rPr>
              <a:t>85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:1865 (2012)</a:t>
            </a:r>
          </a:p>
          <a:p>
            <a:pPr lvl="1">
              <a:lnSpc>
                <a:spcPct val="110000"/>
              </a:lnSpc>
            </a:pP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2 </a:t>
            </a:r>
            <a:r>
              <a:rPr lang="hu-HU" dirty="0" err="1">
                <a:solidFill>
                  <a:srgbClr val="002060"/>
                </a:solidFill>
                <a:latin typeface="Centaur" panose="02030504050205020304" pitchFamily="18" charset="0"/>
              </a:rPr>
              <a:t>OPOs</a:t>
            </a:r>
            <a:r>
              <a:rPr lang="hu-HU" dirty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>
                <a:solidFill>
                  <a:srgbClr val="002060"/>
                </a:solidFill>
                <a:latin typeface="Centaur" panose="02030504050205020304" pitchFamily="18" charset="0"/>
              </a:rPr>
              <a:t>coupled</a:t>
            </a:r>
            <a:r>
              <a:rPr lang="hu-HU" dirty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>
                <a:solidFill>
                  <a:srgbClr val="002060"/>
                </a:solidFill>
                <a:latin typeface="Centaur" panose="02030504050205020304" pitchFamily="18" charset="0"/>
              </a:rPr>
              <a:t>in</a:t>
            </a:r>
            <a:r>
              <a:rPr lang="hu-HU" dirty="0">
                <a:solidFill>
                  <a:srgbClr val="002060"/>
                </a:solidFill>
                <a:latin typeface="Centaur" panose="02030504050205020304" pitchFamily="18" charset="0"/>
              </a:rPr>
              <a:t> a </a:t>
            </a:r>
            <a:r>
              <a:rPr lang="hu-HU" dirty="0" err="1">
                <a:solidFill>
                  <a:srgbClr val="002060"/>
                </a:solidFill>
                <a:latin typeface="Centaur" panose="02030504050205020304" pitchFamily="18" charset="0"/>
              </a:rPr>
              <a:t>feedback</a:t>
            </a:r>
            <a:r>
              <a:rPr lang="hu-HU" dirty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>
                <a:solidFill>
                  <a:srgbClr val="002060"/>
                </a:solidFill>
                <a:latin typeface="Centaur" panose="02030504050205020304" pitchFamily="18" charset="0"/>
              </a:rPr>
              <a:t>loop</a:t>
            </a:r>
            <a:r>
              <a:rPr lang="hu-HU" dirty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>
                <a:solidFill>
                  <a:srgbClr val="002060"/>
                </a:solidFill>
                <a:latin typeface="Centaur" panose="02030504050205020304" pitchFamily="18" charset="0"/>
              </a:rPr>
              <a:t>with</a:t>
            </a:r>
            <a:r>
              <a:rPr lang="hu-HU" dirty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>
                <a:solidFill>
                  <a:srgbClr val="002060"/>
                </a:solidFill>
                <a:latin typeface="Centaur" panose="02030504050205020304" pitchFamily="18" charset="0"/>
              </a:rPr>
              <a:t>a</a:t>
            </a:r>
            <a:r>
              <a:rPr lang="hu-HU" dirty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>
                <a:solidFill>
                  <a:srgbClr val="002060"/>
                </a:solidFill>
                <a:latin typeface="Centaur" panose="02030504050205020304" pitchFamily="18" charset="0"/>
              </a:rPr>
              <a:t>phase</a:t>
            </a:r>
            <a:r>
              <a:rPr lang="hu-HU" dirty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difference</a:t>
            </a:r>
            <a:endParaRPr lang="hu-HU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 lvl="2">
              <a:lnSpc>
                <a:spcPct val="110000"/>
              </a:lnSpc>
            </a:pP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H.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Mabuchi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’s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group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,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Opt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. Express </a:t>
            </a:r>
            <a:r>
              <a:rPr lang="hu-HU" b="1" dirty="0" smtClean="0">
                <a:solidFill>
                  <a:srgbClr val="002060"/>
                </a:solidFill>
                <a:latin typeface="Centaur" panose="02030504050205020304" pitchFamily="18" charset="0"/>
              </a:rPr>
              <a:t>21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:1 (2013)</a:t>
            </a:r>
          </a:p>
          <a:p>
            <a:pPr>
              <a:lnSpc>
                <a:spcPct val="110000"/>
              </a:lnSpc>
            </a:pP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Trapped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modes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in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a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linear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system</a:t>
            </a:r>
            <a:endParaRPr lang="hu-HU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 lvl="2">
              <a:lnSpc>
                <a:spcPct val="110000"/>
              </a:lnSpc>
            </a:pP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Z.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Shi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, H. I.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Nurdin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,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arXiv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: 1510.08942</a:t>
            </a:r>
          </a:p>
          <a:p>
            <a:pPr>
              <a:lnSpc>
                <a:spcPct val="110000"/>
              </a:lnSpc>
            </a:pP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Delayed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feedback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for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discreet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quantum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information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: A. Knorr’s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group</a:t>
            </a:r>
            <a:endParaRPr lang="hu-HU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</p:txBody>
      </p:sp>
      <p:pic>
        <p:nvPicPr>
          <p:cNvPr id="4" name="Picture 2" descr="C:\Users\niki\AppData\Local\Microsoft\Windows\INetCache\IE\3E8BLUJN\dog_clipart_by_fabbazattt[1].png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9817" y="0"/>
            <a:ext cx="734183" cy="663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1" descr="C:\Users\niki\AppData\Local\Microsoft\Windows\INetCache\IE\HEEOQ77Q\thumbtack[1].png"/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4368" y="358507"/>
            <a:ext cx="661073" cy="529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1" descr="C:\Users\niki\AppData\Local\Microsoft\Windows\INetCache\IE\HEEOQ77Q\thumbtack[1].png"/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98560" y="332656"/>
            <a:ext cx="661072" cy="529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9639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971600" y="764704"/>
            <a:ext cx="7200799" cy="955233"/>
          </a:xfrm>
        </p:spPr>
        <p:txBody>
          <a:bodyPr>
            <a:normAutofit/>
          </a:bodyPr>
          <a:lstStyle/>
          <a:p>
            <a:r>
              <a:rPr lang="en-NZ" sz="5600" dirty="0" smtClean="0">
                <a:solidFill>
                  <a:srgbClr val="002060"/>
                </a:solidFill>
                <a:latin typeface="Freestyle Script" panose="030804020302050B0404" pitchFamily="66" charset="0"/>
              </a:rPr>
              <a:t>Optical squeezing </a:t>
            </a:r>
            <a:r>
              <a:rPr lang="hu-HU" sz="5600" dirty="0" smtClean="0">
                <a:solidFill>
                  <a:srgbClr val="002060"/>
                </a:solidFill>
                <a:latin typeface="Freestyle Script" panose="030804020302050B0404" pitchFamily="66" charset="0"/>
              </a:rPr>
              <a:t>&amp;</a:t>
            </a:r>
            <a:r>
              <a:rPr lang="en-NZ" sz="5600" dirty="0" smtClean="0">
                <a:solidFill>
                  <a:srgbClr val="002060"/>
                </a:solidFill>
                <a:latin typeface="Freestyle Script" panose="030804020302050B0404" pitchFamily="66" charset="0"/>
              </a:rPr>
              <a:t> DPA</a:t>
            </a:r>
            <a:endParaRPr lang="en-NZ" sz="5600" dirty="0">
              <a:solidFill>
                <a:srgbClr val="002060"/>
              </a:solidFill>
              <a:latin typeface="Freestyle Script" panose="030804020302050B04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artalom helye 2"/>
              <p:cNvSpPr>
                <a:spLocks noGrp="1"/>
              </p:cNvSpPr>
              <p:nvPr>
                <p:ph idx="1"/>
              </p:nvPr>
            </p:nvSpPr>
            <p:spPr>
              <a:xfrm>
                <a:off x="1187624" y="1772816"/>
                <a:ext cx="6768752" cy="4104456"/>
              </a:xfrm>
            </p:spPr>
            <p:txBody>
              <a:bodyPr>
                <a:normAutofit fontScale="77500" lnSpcReduction="20000"/>
              </a:bodyPr>
              <a:lstStyle/>
              <a:p>
                <a:pPr algn="just">
                  <a:lnSpc>
                    <a:spcPct val="110000"/>
                  </a:lnSpc>
                </a:pPr>
                <a:r>
                  <a:rPr lang="en-NZ" sz="26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Quadratures of light</a:t>
                </a:r>
                <a:endParaRPr lang="hu-HU" sz="2600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lvl="1" algn="just">
                  <a:lnSpc>
                    <a:spcPct val="110000"/>
                  </a:lnSpc>
                </a:pP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Harmonic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oscillator</a:t>
                </a:r>
                <a:r>
                  <a:rPr lang="en-NZ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: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position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and momentum</a:t>
                </a:r>
                <a:endParaRPr lang="en-NZ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lvl="1" algn="just">
                  <a:lnSpc>
                    <a:spcPct val="110000"/>
                  </a:lnSpc>
                </a:pP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Generally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,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the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a</a:t>
                </a:r>
                <a:r>
                  <a:rPr lang="en-NZ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ngle</a:t>
                </a:r>
                <a:r>
                  <a:rPr lang="en-NZ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is </a:t>
                </a:r>
                <a:r>
                  <a:rPr lang="en-NZ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set by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the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en-NZ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local oscillator phase in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the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en-NZ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homodyne detection</a:t>
                </a:r>
                <a:endParaRPr lang="hu-HU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marL="365760" lvl="1" indent="0" algn="just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sz="1900" b="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hu-HU" sz="19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19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𝑋</m:t>
                              </m:r>
                            </m:e>
                          </m:acc>
                        </m:e>
                        <m:sub>
                          <m:r>
                            <a:rPr lang="hu-HU" sz="1900" b="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𝑜𝑢𝑡</m:t>
                          </m:r>
                          <m:r>
                            <a:rPr lang="hu-HU" sz="1900" b="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,</m:t>
                          </m:r>
                          <m:sSup>
                            <m:sSupPr>
                              <m:ctrlPr>
                                <a:rPr lang="hu-HU" sz="1900" b="0" i="1" dirty="0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hu-HU" sz="1900" b="0" i="1" dirty="0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hu-HU" sz="1900" b="0" i="1" dirty="0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′</m:t>
                              </m:r>
                            </m:sup>
                          </m:sSup>
                        </m:sub>
                      </m:sSub>
                      <m:d>
                        <m:dPr>
                          <m:ctrlPr>
                            <a:rPr lang="hu-HU" sz="1900" b="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hu-HU" sz="1900" b="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𝜈</m:t>
                          </m:r>
                        </m:e>
                      </m:d>
                      <m:r>
                        <a:rPr lang="hu-HU" sz="1900" b="0" i="1" dirty="0" smtClean="0">
                          <a:solidFill>
                            <a:srgbClr val="002060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hu-HU" sz="1900" b="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hu-HU" sz="1900" b="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hu-HU" sz="1900" b="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hu-HU" sz="1900" b="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hu-HU" sz="1900" b="0" i="1" dirty="0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hu-HU" sz="1900" b="0" i="1" dirty="0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hu-HU" sz="1900" b="0" i="1" dirty="0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−</m:t>
                              </m:r>
                              <m:r>
                                <a:rPr lang="hu-HU" sz="1900" b="0" i="1" dirty="0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𝑖</m:t>
                              </m:r>
                              <m:f>
                                <m:fPr>
                                  <m:ctrlPr>
                                    <a:rPr lang="hu-HU" sz="1900" b="0" i="1" dirty="0" smtClean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hu-HU" sz="1900" b="0" i="1" dirty="0" smtClean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hu-HU" sz="1900" b="0" i="1" dirty="0" smtClean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  <m:t>𝜃</m:t>
                                      </m:r>
                                    </m:e>
                                    <m:sup>
                                      <m:r>
                                        <a:rPr lang="hu-HU" sz="1900" b="0" i="1" dirty="0" smtClean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  <m:t>′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hu-HU" sz="1900" b="0" i="1" dirty="0" smtClean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  <m:sSub>
                            <m:sSubPr>
                              <m:ctrlPr>
                                <a:rPr lang="hu-HU" sz="1900" b="0" i="1" dirty="0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̃"/>
                                  <m:ctrlPr>
                                    <a:rPr lang="hu-HU" sz="1900" b="0" i="1" dirty="0" smtClean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hu-HU" sz="1900" b="0" i="1" dirty="0" smtClean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  <m:t>𝑏</m:t>
                                  </m:r>
                                </m:e>
                              </m:acc>
                            </m:e>
                            <m:sub>
                              <m:r>
                                <a:rPr lang="hu-HU" sz="1900" b="0" i="1" dirty="0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𝑜𝑢𝑡</m:t>
                              </m:r>
                            </m:sub>
                          </m:sSub>
                          <m:d>
                            <m:dPr>
                              <m:ctrlPr>
                                <a:rPr lang="hu-HU" sz="1900" b="0" i="1" dirty="0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hu-HU" sz="1900" b="0" i="1" dirty="0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𝜈</m:t>
                              </m:r>
                            </m:e>
                          </m:d>
                          <m:r>
                            <a:rPr lang="hu-HU" sz="1900" b="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hu-HU" sz="19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hu-HU" sz="19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hu-HU" sz="19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𝑖</m:t>
                              </m:r>
                              <m:f>
                                <m:fPr>
                                  <m:ctrlPr>
                                    <a:rPr lang="hu-HU" sz="1900" i="1" dirty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hu-HU" sz="1900" i="1" dirty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hu-HU" sz="1900" i="1" dirty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  <m:t>𝜃</m:t>
                                      </m:r>
                                    </m:e>
                                    <m:sup>
                                      <m:r>
                                        <a:rPr lang="hu-HU" sz="1900" i="1" dirty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  <m:t>′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hu-HU" sz="1900" i="1" dirty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  <m:sSubSup>
                            <m:sSubSupPr>
                              <m:ctrlPr>
                                <a:rPr lang="hu-HU" sz="1900" i="1" dirty="0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sSubSupPr>
                            <m:e>
                              <m:sSup>
                                <m:sSupPr>
                                  <m:ctrlPr>
                                    <a:rPr lang="hu-HU" sz="1900" b="0" i="1" dirty="0" smtClean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hu-HU" sz="1900" b="0" i="1" dirty="0" smtClean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hu-HU" sz="1900" b="0" i="1" dirty="0" smtClean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  <m:t>𝑏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NZ" sz="1900" i="1" dirty="0" smtClean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†</m:t>
                                  </m:r>
                                </m:sup>
                              </m:sSup>
                            </m:e>
                            <m:sub>
                              <m:r>
                                <a:rPr lang="hu-HU" sz="1900" b="0" i="1" dirty="0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𝑜𝑢𝑡</m:t>
                              </m:r>
                            </m:sub>
                            <m:sup/>
                          </m:sSubSup>
                          <m:d>
                            <m:dPr>
                              <m:ctrlPr>
                                <a:rPr lang="hu-HU" sz="19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hu-HU" sz="1900" b="0" i="1" dirty="0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−</m:t>
                              </m:r>
                              <m:r>
                                <a:rPr lang="hu-HU" sz="19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𝜈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NZ" sz="1900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algn="just">
                  <a:lnSpc>
                    <a:spcPct val="110000"/>
                  </a:lnSpc>
                </a:pPr>
                <a:r>
                  <a:rPr lang="en-NZ" sz="26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Optical squeezing: reduction of uncertainty in one quadrature at the expense of the other</a:t>
                </a:r>
                <a:endParaRPr lang="hu-HU" sz="2600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marL="0" indent="0" algn="just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sz="19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NZ" sz="190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𝒳</m:t>
                          </m:r>
                        </m:e>
                        <m:sub>
                          <m:r>
                            <a:rPr lang="hu-HU" sz="19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𝑜𝑢𝑡</m:t>
                          </m:r>
                          <m:r>
                            <a:rPr lang="hu-HU" sz="19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,</m:t>
                          </m:r>
                          <m:sSup>
                            <m:sSupPr>
                              <m:ctrlPr>
                                <a:rPr lang="hu-HU" sz="19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hu-HU" sz="19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hu-HU" sz="19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′</m:t>
                              </m:r>
                            </m:sup>
                          </m:sSup>
                        </m:sub>
                      </m:sSub>
                      <m:d>
                        <m:dPr>
                          <m:ctrlPr>
                            <a:rPr lang="hu-HU" sz="19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hu-HU" sz="19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𝜈</m:t>
                          </m:r>
                        </m:e>
                      </m:d>
                      <m:r>
                        <a:rPr lang="hu-HU" sz="19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nary>
                        <m:naryPr>
                          <m:subHide m:val="on"/>
                          <m:supHide m:val="on"/>
                          <m:ctrlPr>
                            <a:rPr lang="hu-HU" sz="19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hu-HU" sz="19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hu-HU" sz="1900" i="1" dirty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hu-HU" sz="1900" i="1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hu-HU" sz="1900" i="1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  <m:t>𝑋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hu-HU" sz="1900" i="1" dirty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  <m:t>𝑜𝑢𝑡</m:t>
                                  </m:r>
                                  <m:r>
                                    <a:rPr lang="hu-HU" sz="1900" i="1" dirty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hu-HU" sz="1900" i="1" dirty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hu-HU" sz="1900" i="1" dirty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  <m:t>𝜃</m:t>
                                      </m:r>
                                    </m:e>
                                    <m:sup>
                                      <m:r>
                                        <a:rPr lang="hu-HU" sz="1900" i="1" dirty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  <m:t>′</m:t>
                                      </m:r>
                                    </m:sup>
                                  </m:sSup>
                                </m:sub>
                              </m:sSub>
                              <m:d>
                                <m:dPr>
                                  <m:ctrlPr>
                                    <a:rPr lang="hu-HU" sz="1900" i="1" dirty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hu-HU" sz="1900" i="1" dirty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  <m:t>𝜈</m:t>
                                  </m:r>
                                </m:e>
                              </m:d>
                              <m:r>
                                <a:rPr lang="hu-HU" sz="1900" b="0" i="1" dirty="0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hu-HU" sz="1900" i="1" dirty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hu-HU" sz="1900" i="1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hu-HU" sz="1900" i="1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  <m:t>𝑋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hu-HU" sz="1900" i="1" dirty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  <m:t>𝑜𝑢𝑡</m:t>
                                  </m:r>
                                  <m:r>
                                    <a:rPr lang="hu-HU" sz="1900" i="1" dirty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hu-HU" sz="1900" i="1" dirty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hu-HU" sz="1900" i="1" dirty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  <m:t>𝜃</m:t>
                                      </m:r>
                                    </m:e>
                                    <m:sup>
                                      <m:r>
                                        <a:rPr lang="hu-HU" sz="1900" i="1" dirty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  <m:t>′</m:t>
                                      </m:r>
                                    </m:sup>
                                  </m:sSup>
                                </m:sub>
                              </m:sSub>
                              <m:d>
                                <m:dPr>
                                  <m:ctrlPr>
                                    <a:rPr lang="hu-HU" sz="1900" i="1" dirty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hu-HU" sz="1900" b="0" i="1" dirty="0" smtClean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hu-HU" sz="1900" b="0" i="1" dirty="0" smtClean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  <m:t>𝜈</m:t>
                                      </m:r>
                                    </m:e>
                                    <m:sup>
                                      <m:r>
                                        <a:rPr lang="hu-HU" sz="1900" b="0" i="1" dirty="0" smtClean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d>
                          <m:r>
                            <a:rPr lang="hu-HU" sz="19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𝑑</m:t>
                          </m:r>
                          <m:sSup>
                            <m:sSupPr>
                              <m:ctrlPr>
                                <a:rPr lang="hu-HU" sz="19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hu-HU" sz="19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𝜈</m:t>
                              </m:r>
                            </m:e>
                            <m:sup>
                              <m:r>
                                <a:rPr lang="hu-HU" sz="19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′</m:t>
                              </m:r>
                            </m:sup>
                          </m:sSup>
                          <m:r>
                            <a:rPr lang="hu-HU" sz="19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&lt;</m:t>
                          </m:r>
                          <m:f>
                            <m:fPr>
                              <m:ctrlPr>
                                <a:rPr lang="hu-HU" sz="19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fPr>
                            <m:num>
                              <m:r>
                                <a:rPr lang="hu-HU" sz="19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hu-HU" sz="19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4</m:t>
                              </m:r>
                            </m:den>
                          </m:f>
                        </m:e>
                      </m:nary>
                      <m:r>
                        <a:rPr lang="hu-HU" sz="19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    &amp;    </m:t>
                      </m:r>
                      <m:sSub>
                        <m:sSubPr>
                          <m:ctrlPr>
                            <a:rPr lang="hu-HU" sz="19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NZ" sz="19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𝒳</m:t>
                          </m:r>
                        </m:e>
                        <m:sub>
                          <m:r>
                            <a:rPr lang="hu-HU" sz="19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𝑜𝑢𝑡</m:t>
                          </m:r>
                          <m:r>
                            <a:rPr lang="hu-HU" sz="19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,</m:t>
                          </m:r>
                          <m:sSup>
                            <m:sSupPr>
                              <m:ctrlPr>
                                <a:rPr lang="hu-HU" sz="1900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hu-HU" sz="1900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hu-HU" sz="1900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′</m:t>
                              </m:r>
                            </m:sup>
                          </m:sSup>
                          <m:r>
                            <a:rPr lang="hu-HU" sz="19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+</m:t>
                          </m:r>
                          <m:r>
                            <a:rPr lang="hu-HU" sz="19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hu-HU" sz="19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hu-HU" sz="19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𝜈</m:t>
                          </m:r>
                        </m:e>
                      </m:d>
                      <m:r>
                        <a:rPr lang="hu-HU" sz="19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&gt;</m:t>
                      </m:r>
                      <m:f>
                        <m:fPr>
                          <m:ctrlPr>
                            <a:rPr lang="hu-HU" sz="19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hu-HU" sz="19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1</m:t>
                          </m:r>
                        </m:num>
                        <m:den>
                          <m:r>
                            <a:rPr lang="hu-HU" sz="19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hu-HU" sz="1900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algn="just">
                  <a:lnSpc>
                    <a:spcPct val="110000"/>
                  </a:lnSpc>
                </a:pPr>
                <a:r>
                  <a:rPr lang="en-NZ" sz="26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Degenerate Parametric Amplifier</a:t>
                </a:r>
              </a:p>
              <a:p>
                <a:pPr lvl="1" algn="just">
                  <a:lnSpc>
                    <a:spcPct val="110000"/>
                  </a:lnSpc>
                </a:pPr>
                <a:r>
                  <a:rPr lang="en-NZ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Crystal with</a:t>
                </a:r>
                <a:r>
                  <a:rPr lang="en-NZ" sz="19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NZ" sz="19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NZ" sz="19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𝜒</m:t>
                        </m:r>
                      </m:e>
                      <m:sup>
                        <m:d>
                          <m:dPr>
                            <m:ctrlPr>
                              <a:rPr lang="en-NZ" sz="19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NZ" sz="19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2</m:t>
                            </m:r>
                          </m:e>
                        </m:d>
                      </m:sup>
                    </m:sSup>
                  </m:oMath>
                </a14:m>
                <a:r>
                  <a:rPr lang="en-NZ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nonlinearity</a:t>
                </a:r>
                <a:r>
                  <a:rPr lang="hu-HU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hu-HU" b="0" i="1" smtClean="0">
                        <a:solidFill>
                          <a:srgbClr val="002060"/>
                        </a:solidFill>
                        <a:latin typeface="Cambria Math"/>
                      </a:rPr>
                      <m:t>→</m:t>
                    </m:r>
                    <m:r>
                      <a:rPr lang="hu-HU" b="0" i="0" smtClean="0">
                        <a:solidFill>
                          <a:srgbClr val="002060"/>
                        </a:solidFill>
                        <a:latin typeface="Cambria Math"/>
                      </a:rPr>
                      <m:t> </m:t>
                    </m:r>
                  </m:oMath>
                </a14:m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p</a:t>
                </a:r>
                <a:r>
                  <a:rPr lang="en-NZ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arametric down-conversion</a:t>
                </a:r>
                <a:endParaRPr lang="en-NZ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lvl="1" algn="just">
                  <a:lnSpc>
                    <a:spcPct val="110000"/>
                  </a:lnSpc>
                </a:pPr>
                <a:r>
                  <a:rPr lang="en-NZ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Z" sz="1900" i="1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NZ" sz="19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𝜔</m:t>
                        </m:r>
                      </m:e>
                      <m:sub>
                        <m:r>
                          <a:rPr lang="en-NZ" sz="19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𝑝</m:t>
                        </m:r>
                      </m:sub>
                    </m:sSub>
                    <m:r>
                      <a:rPr lang="en-NZ" sz="1900" i="1">
                        <a:solidFill>
                          <a:srgbClr val="002060"/>
                        </a:solidFill>
                        <a:latin typeface="Cambria Math"/>
                      </a:rPr>
                      <m:t>=2</m:t>
                    </m:r>
                    <m:sSub>
                      <m:sSubPr>
                        <m:ctrlPr>
                          <a:rPr lang="en-NZ" sz="1900" i="1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NZ" sz="19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𝜔</m:t>
                        </m:r>
                      </m:e>
                      <m:sub>
                        <m:r>
                          <a:rPr lang="en-NZ" sz="19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hu-HU" sz="1900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hu-HU" i="1">
                        <a:solidFill>
                          <a:srgbClr val="002060"/>
                        </a:solidFill>
                        <a:latin typeface="Cambria Math"/>
                      </a:rPr>
                      <m:t>→</m:t>
                    </m:r>
                  </m:oMath>
                </a14:m>
                <a:r>
                  <a:rPr lang="hu-HU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phase-sensitive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amplification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hu-HU" b="0" i="1" smtClean="0">
                        <a:solidFill>
                          <a:srgbClr val="002060"/>
                        </a:solidFill>
                        <a:latin typeface="Cambria Math"/>
                      </a:rPr>
                      <m:t>→</m:t>
                    </m:r>
                  </m:oMath>
                </a14:m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squeezed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light</a:t>
                </a:r>
                <a:endParaRPr lang="en-NZ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3" name="Tartalom hely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87624" y="1772816"/>
                <a:ext cx="6768752" cy="4104456"/>
              </a:xfrm>
              <a:blipFill rotWithShape="1">
                <a:blip r:embed="rId2"/>
                <a:stretch>
                  <a:fillRect l="-901" t="-1486" r="-1171" b="-16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98" name="Picture 2" descr="C:\Users\niki\AppData\Local\Microsoft\Windows\INetCache\IE\3E8BLUJN\dog_clipart_by_fabbazattt[1].png">
            <a:hlinkClick r:id="rId3" action="ppaction://hlinksldjump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9817" y="0"/>
            <a:ext cx="734183" cy="663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1" descr="C:\Users\niki\AppData\Local\Microsoft\Windows\INetCache\IE\HEEOQ77Q\thumbtack[1].png"/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4368" y="358507"/>
            <a:ext cx="661073" cy="529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1" descr="C:\Users\niki\AppData\Local\Microsoft\Windows\INetCache\IE\HEEOQ77Q\thumbtack[1].png"/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98560" y="332656"/>
            <a:ext cx="661072" cy="529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0004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"/>
                            </p:stCondLst>
                            <p:childTnLst>
                              <p:par>
                                <p:cTn id="5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Egyenes összekötő 11"/>
          <p:cNvCxnSpPr/>
          <p:nvPr/>
        </p:nvCxnSpPr>
        <p:spPr>
          <a:xfrm>
            <a:off x="1259632" y="5949280"/>
            <a:ext cx="6883264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églalap 7"/>
          <p:cNvSpPr/>
          <p:nvPr/>
        </p:nvSpPr>
        <p:spPr>
          <a:xfrm>
            <a:off x="1187624" y="5960313"/>
            <a:ext cx="328769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1200" baseline="45000" dirty="0">
                <a:solidFill>
                  <a:srgbClr val="002060"/>
                </a:solidFill>
                <a:latin typeface="Centaur" panose="02030504050205020304" pitchFamily="18" charset="0"/>
              </a:rPr>
              <a:t>[</a:t>
            </a:r>
            <a:r>
              <a:rPr lang="hu-HU" sz="1200" baseline="450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1]</a:t>
            </a:r>
            <a:r>
              <a:rPr lang="en-US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M</a:t>
            </a:r>
            <a:r>
              <a:rPr lang="en-US" sz="1200" dirty="0">
                <a:solidFill>
                  <a:srgbClr val="002060"/>
                </a:solidFill>
                <a:latin typeface="Centaur" panose="02030504050205020304" pitchFamily="18" charset="0"/>
              </a:rPr>
              <a:t>. J. </a:t>
            </a:r>
            <a:r>
              <a:rPr lang="en-US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Collett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, </a:t>
            </a:r>
            <a:r>
              <a:rPr lang="en-US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C</a:t>
            </a:r>
            <a:r>
              <a:rPr lang="en-US" sz="1200" dirty="0">
                <a:solidFill>
                  <a:srgbClr val="002060"/>
                </a:solidFill>
                <a:latin typeface="Centaur" panose="02030504050205020304" pitchFamily="18" charset="0"/>
              </a:rPr>
              <a:t>. W. </a:t>
            </a:r>
            <a:r>
              <a:rPr lang="en-US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Gardiner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, PRA, </a:t>
            </a:r>
            <a:r>
              <a:rPr lang="hu-HU" sz="1200" b="1" dirty="0" smtClean="0">
                <a:solidFill>
                  <a:srgbClr val="002060"/>
                </a:solidFill>
                <a:latin typeface="Centaur" panose="02030504050205020304" pitchFamily="18" charset="0"/>
              </a:rPr>
              <a:t>30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:1386 (1984) </a:t>
            </a:r>
            <a:endParaRPr lang="en-US" sz="1000" b="1" dirty="0"/>
          </a:p>
        </p:txBody>
      </p:sp>
      <p:pic>
        <p:nvPicPr>
          <p:cNvPr id="6" name="Kép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0" y="4140000"/>
            <a:ext cx="5328592" cy="2022812"/>
          </a:xfrm>
          <a:prstGeom prst="rect">
            <a:avLst/>
          </a:prstGeom>
          <a:ln w="38100">
            <a:solidFill>
              <a:srgbClr val="002060"/>
            </a:solidFill>
          </a:ln>
        </p:spPr>
      </p:pic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971600" y="745574"/>
            <a:ext cx="7200799" cy="955234"/>
          </a:xfrm>
        </p:spPr>
        <p:txBody>
          <a:bodyPr>
            <a:normAutofit/>
          </a:bodyPr>
          <a:lstStyle/>
          <a:p>
            <a:r>
              <a:rPr lang="en-NZ" sz="5600" dirty="0" smtClean="0">
                <a:solidFill>
                  <a:srgbClr val="002060"/>
                </a:solidFill>
                <a:latin typeface="Freestyle Script" panose="030804020302050B0404" pitchFamily="66" charset="0"/>
              </a:rPr>
              <a:t>DPA dynamics &amp; squeezing</a:t>
            </a:r>
            <a:endParaRPr lang="en-NZ" sz="5600" dirty="0">
              <a:solidFill>
                <a:srgbClr val="002060"/>
              </a:solidFill>
              <a:latin typeface="Freestyle Script" panose="030804020302050B04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artalom helye 2"/>
              <p:cNvSpPr>
                <a:spLocks noGrp="1"/>
              </p:cNvSpPr>
              <p:nvPr>
                <p:ph idx="1"/>
              </p:nvPr>
            </p:nvSpPr>
            <p:spPr>
              <a:xfrm>
                <a:off x="1066349" y="1700808"/>
                <a:ext cx="5809907" cy="1273197"/>
              </a:xfrm>
            </p:spPr>
            <p:txBody>
              <a:bodyPr>
                <a:normAutofit/>
              </a:bodyPr>
              <a:lstStyle/>
              <a:p>
                <a:r>
                  <a:rPr lang="en-NZ" sz="22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Classical dynamics:</a:t>
                </a:r>
              </a:p>
              <a:p>
                <a:pPr lvl="1"/>
                <a:r>
                  <a:rPr lang="en-NZ" sz="20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Saturation of pump: threshold behaviour</a:t>
                </a:r>
              </a:p>
              <a:p>
                <a:pPr lvl="1"/>
                <a:r>
                  <a:rPr lang="en-NZ" sz="20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Bifurcation of steady state solutions at</a:t>
                </a:r>
                <a:r>
                  <a:rPr lang="hu-HU" sz="20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hu-HU" sz="1600" b="0" i="0" smtClean="0">
                        <a:solidFill>
                          <a:srgbClr val="002060"/>
                        </a:solidFill>
                        <a:latin typeface="Cambria Math"/>
                      </a:rPr>
                      <m:t>x</m:t>
                    </m:r>
                    <m:r>
                      <a:rPr lang="hu-HU" sz="1600" b="0" i="0" smtClean="0">
                        <a:solidFill>
                          <a:srgbClr val="002060"/>
                        </a:solidFill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hu-HU" sz="16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NZ" sz="16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NZ" sz="16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𝜖</m:t>
                            </m:r>
                          </m:e>
                        </m:d>
                      </m:num>
                      <m:den>
                        <m:r>
                          <a:rPr lang="hu-HU" sz="16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𝜅</m:t>
                        </m:r>
                      </m:den>
                    </m:f>
                    <m:r>
                      <a:rPr lang="en-NZ" sz="1600" b="0" i="1" smtClean="0">
                        <a:solidFill>
                          <a:srgbClr val="002060"/>
                        </a:solidFill>
                        <a:latin typeface="Cambria Math"/>
                      </a:rPr>
                      <m:t>=</m:t>
                    </m:r>
                    <m:r>
                      <a:rPr lang="hu-HU" sz="1600" b="0" i="1" smtClean="0">
                        <a:solidFill>
                          <a:srgbClr val="002060"/>
                        </a:solidFill>
                        <a:latin typeface="Cambria Math"/>
                      </a:rPr>
                      <m:t>1</m:t>
                    </m:r>
                  </m:oMath>
                </a14:m>
                <a:endParaRPr lang="en-NZ" sz="1600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3" name="Tartalom hely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66349" y="1700808"/>
                <a:ext cx="5809907" cy="1273197"/>
              </a:xfrm>
              <a:blipFill rotWithShape="1">
                <a:blip r:embed="rId4"/>
                <a:stretch>
                  <a:fillRect l="-1049" t="-2871" b="-23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D:\Dokumentumok\Auckland\Research\Conference\Poster\Pictures\Bifurc_k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2974005"/>
            <a:ext cx="2952328" cy="2975275"/>
          </a:xfrm>
          <a:prstGeom prst="rect">
            <a:avLst/>
          </a:prstGeom>
          <a:noFill/>
          <a:ln w="28575">
            <a:solidFill>
              <a:srgbClr val="00206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1" descr="C:\Users\niki\AppData\Local\Microsoft\Windows\INetCache\IE\HEEOQ77Q\thumbtack[1].png"/>
          <p:cNvPicPr>
            <a:picLocks noChangeAspect="1" noChangeArrowheads="1"/>
          </p:cNvPicPr>
          <p:nvPr/>
        </p:nvPicPr>
        <p:blipFill>
          <a:blip r:embed="rId6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98560" y="332656"/>
            <a:ext cx="661072" cy="529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1" descr="C:\Users\niki\AppData\Local\Microsoft\Windows\INetCache\IE\HEEOQ77Q\thumbtack[1].png"/>
          <p:cNvPicPr>
            <a:picLocks noChangeAspect="1" noChangeArrowheads="1"/>
          </p:cNvPicPr>
          <p:nvPr/>
        </p:nvPicPr>
        <p:blipFill>
          <a:blip r:embed="rId6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4368" y="358507"/>
            <a:ext cx="661073" cy="529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C:\Users\niki\AppData\Local\Microsoft\Windows\INetCache\IE\3E8BLUJN\dog_clipart_by_fabbazattt[1].pn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9817" y="0"/>
            <a:ext cx="734183" cy="663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artalom helye 2"/>
              <p:cNvSpPr txBox="1">
                <a:spLocks/>
              </p:cNvSpPr>
              <p:nvPr/>
            </p:nvSpPr>
            <p:spPr>
              <a:xfrm>
                <a:off x="1043609" y="2852936"/>
                <a:ext cx="6899438" cy="3168352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 fontScale="62500" lnSpcReduction="20000"/>
              </a:bodyPr>
              <a:lstStyle>
                <a:lvl1pPr marL="274320" indent="-27432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Brush Script MT" pitchFamily="66" charset="0"/>
                  <a:buChar char="O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40080" indent="-27432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Brush Script MT" pitchFamily="66" charset="0"/>
                  <a:buChar char="O"/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-22860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Brush Script MT" pitchFamily="66" charset="0"/>
                  <a:buChar char="O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80160" indent="-22860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Brush Script MT" pitchFamily="66" charset="0"/>
                  <a:buChar char="O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645920" indent="-22860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Brush Script MT" pitchFamily="66" charset="0"/>
                  <a:buChar char="O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011680" indent="-22860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Brush Script MT" pitchFamily="66" charset="0"/>
                  <a:buChar char="O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377440" indent="-22860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Brush Script MT" pitchFamily="66" charset="0"/>
                  <a:buChar char="O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743200" indent="-22860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Brush Script MT" pitchFamily="66" charset="0"/>
                  <a:buChar char="O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108960" indent="-22860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Brush Script MT" pitchFamily="66" charset="0"/>
                  <a:buChar char="O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10000"/>
                  </a:lnSpc>
                </a:pPr>
                <a:r>
                  <a:rPr lang="hu-HU" sz="35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Quantum </a:t>
                </a:r>
                <a:r>
                  <a:rPr lang="hu-HU" sz="35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mechanical</a:t>
                </a:r>
                <a:r>
                  <a:rPr lang="hu-HU" sz="35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35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behaviour</a:t>
                </a:r>
                <a:r>
                  <a:rPr lang="hu-HU" sz="3200" baseline="45000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[1]</a:t>
                </a:r>
                <a:r>
                  <a:rPr lang="hu-HU" sz="35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:</a:t>
                </a:r>
              </a:p>
              <a:p>
                <a:pPr lvl="1">
                  <a:lnSpc>
                    <a:spcPct val="110000"/>
                  </a:lnSpc>
                </a:pPr>
                <a:r>
                  <a:rPr lang="en-NZ" sz="32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Parametric pump approximation</a:t>
                </a:r>
                <a:r>
                  <a:rPr lang="en-NZ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NZ" sz="260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NZ" sz="260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𝜖</m:t>
                        </m:r>
                        <m:r>
                          <a:rPr lang="en-NZ" sz="260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=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NZ" sz="260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NZ" sz="260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𝜖</m:t>
                            </m:r>
                          </m:e>
                        </m:d>
                        <m:sSup>
                          <m:sSupPr>
                            <m:ctrlPr>
                              <a:rPr lang="en-NZ" sz="260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NZ" sz="260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𝑒</m:t>
                            </m:r>
                          </m:e>
                          <m:sup>
                            <m:r>
                              <a:rPr lang="en-NZ" sz="260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𝑖</m:t>
                            </m:r>
                            <m:r>
                              <a:rPr lang="en-NZ" sz="260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𝜃</m:t>
                            </m:r>
                          </m:sup>
                        </m:sSup>
                      </m:e>
                    </m:d>
                  </m:oMath>
                </a14:m>
                <a:endParaRPr lang="hu-HU" sz="2100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marL="365760" lvl="1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hu-HU" sz="26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hu-HU" sz="26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𝐻</m:t>
                          </m:r>
                        </m:e>
                      </m:acc>
                      <m:r>
                        <a:rPr lang="hu-HU" sz="2600" dirty="0">
                          <a:solidFill>
                            <a:srgbClr val="002060"/>
                          </a:solidFill>
                          <a:latin typeface="Cambria Math"/>
                        </a:rPr>
                        <m:t>=</m:t>
                      </m:r>
                      <m:r>
                        <a:rPr lang="hu-HU" sz="2600" i="1" dirty="0">
                          <a:solidFill>
                            <a:srgbClr val="002060"/>
                          </a:solidFill>
                          <a:latin typeface="Cambria Math"/>
                        </a:rPr>
                        <m:t>ℏ</m:t>
                      </m:r>
                      <m:r>
                        <m:rPr>
                          <m:sty m:val="p"/>
                        </m:rPr>
                        <a:rPr lang="hu-HU" sz="2600" b="0" i="0" dirty="0" smtClean="0">
                          <a:solidFill>
                            <a:srgbClr val="002060"/>
                          </a:solidFill>
                          <a:latin typeface="Cambria Math"/>
                        </a:rPr>
                        <m:t>Δ</m:t>
                      </m:r>
                      <m:sSup>
                        <m:sSupPr>
                          <m:ctrlPr>
                            <a:rPr lang="hu-HU" sz="26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hu-HU" sz="26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26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𝑎</m:t>
                              </m:r>
                            </m:e>
                          </m:acc>
                        </m:e>
                        <m:sup>
                          <m:r>
                            <a:rPr lang="hu-HU" sz="2600" i="1" dirty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†</m:t>
                          </m:r>
                        </m:sup>
                      </m:sSup>
                      <m:acc>
                        <m:accPr>
                          <m:chr m:val="̂"/>
                          <m:ctrlPr>
                            <a:rPr lang="hu-HU" sz="26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hu-HU" sz="26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𝑎</m:t>
                          </m:r>
                        </m:e>
                      </m:acc>
                      <m:r>
                        <a:rPr lang="hu-HU" sz="2600" i="1" dirty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+</m:t>
                      </m:r>
                      <m:f>
                        <m:fPr>
                          <m:ctrlPr>
                            <a:rPr lang="hu-HU" sz="2600" i="1" dirty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hu-HU" sz="2600" i="1" dirty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1</m:t>
                          </m:r>
                        </m:num>
                        <m:den>
                          <m:r>
                            <a:rPr lang="hu-HU" sz="2600" i="1" dirty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2</m:t>
                          </m:r>
                        </m:den>
                      </m:f>
                      <m:r>
                        <a:rPr lang="hu-HU" sz="2600" i="1" dirty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𝑖</m:t>
                      </m:r>
                      <m:r>
                        <a:rPr lang="hu-HU" sz="2600" i="1" dirty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ℏ</m:t>
                      </m:r>
                      <m:d>
                        <m:dPr>
                          <m:ctrlPr>
                            <a:rPr lang="hu-HU" sz="2600" i="1" dirty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hu-HU" sz="2600" i="1" dirty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𝜖</m:t>
                          </m:r>
                          <m:sSup>
                            <m:sSupPr>
                              <m:ctrlPr>
                                <a:rPr lang="hu-HU" sz="26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hu-HU" sz="2600" i="1" dirty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hu-HU" sz="2600" i="1" dirty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hu-HU" sz="2600" i="1" dirty="0">
                                              <a:solidFill>
                                                <a:srgbClr val="002060"/>
                                              </a:solidFill>
                                              <a:latin typeface="Cambria Math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hu-HU" sz="2600" i="1" dirty="0">
                                              <a:solidFill>
                                                <a:srgbClr val="002060"/>
                                              </a:solidFill>
                                              <a:latin typeface="Cambria Math"/>
                                            </a:rPr>
                                            <m:t>𝑎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hu-HU" sz="2600" i="1" dirty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†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hu-HU" sz="26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hu-HU" sz="2600" i="1" dirty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hu-HU" sz="26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hu-HU" sz="26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𝜖</m:t>
                              </m:r>
                            </m:e>
                            <m:sup>
                              <m:r>
                                <a:rPr lang="hu-HU" sz="26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∗</m:t>
                              </m:r>
                            </m:sup>
                          </m:sSup>
                          <m:sSup>
                            <m:sSupPr>
                              <m:ctrlPr>
                                <a:rPr lang="hu-HU" sz="26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hu-HU" sz="2600" i="1" dirty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hu-HU" sz="2600" i="1" dirty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hu-HU" sz="2600" i="1" dirty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  <m:t>𝑎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hu-HU" sz="26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hu-HU" sz="2600" i="1" dirty="0">
                  <a:solidFill>
                    <a:srgbClr val="002060"/>
                  </a:solidFill>
                  <a:latin typeface="Cambria Math"/>
                  <a:ea typeface="Cambria Math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lang="hu-HU" sz="32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One-sided</a:t>
                </a:r>
                <a:r>
                  <a:rPr lang="hu-HU" sz="32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32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cavity</a:t>
                </a:r>
                <a:r>
                  <a:rPr lang="hu-HU" sz="32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32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quadrature</a:t>
                </a:r>
                <a:r>
                  <a:rPr lang="hu-HU" sz="32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32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variance</a:t>
                </a:r>
                <a:r>
                  <a:rPr lang="hu-HU" sz="32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:</a:t>
                </a:r>
                <a:endParaRPr lang="hu-HU" sz="3200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marL="365760" lvl="1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Z" sz="24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NZ" sz="24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𝒳</m:t>
                          </m:r>
                        </m:e>
                        <m:sub>
                          <m:r>
                            <a:rPr lang="en-NZ" sz="24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𝑜𝑢𝑡</m:t>
                          </m:r>
                          <m:r>
                            <a:rPr lang="en-NZ" sz="24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,</m:t>
                          </m:r>
                          <m:r>
                            <a:rPr lang="en-NZ" sz="24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𝜃</m:t>
                          </m:r>
                          <m:r>
                            <a:rPr lang="en-NZ" sz="24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+</m:t>
                          </m:r>
                          <m:r>
                            <a:rPr lang="en-NZ" sz="24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NZ" sz="24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NZ" sz="24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0</m:t>
                          </m:r>
                        </m:e>
                      </m:d>
                      <m:r>
                        <a:rPr lang="en-NZ" sz="240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f>
                        <m:fPr>
                          <m:ctrlPr>
                            <a:rPr lang="en-NZ" sz="24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NZ" sz="240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1</m:t>
                          </m:r>
                        </m:num>
                        <m:den>
                          <m:r>
                            <a:rPr lang="en-NZ" sz="240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4</m:t>
                          </m:r>
                        </m:den>
                      </m:f>
                      <m:f>
                        <m:fPr>
                          <m:ctrlPr>
                            <a:rPr lang="en-NZ" sz="24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NZ" sz="2400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NZ" sz="24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NZ" sz="24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𝜅</m:t>
                                  </m:r>
                                  <m:r>
                                    <a:rPr lang="en-NZ" sz="24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−</m:t>
                                  </m:r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NZ" sz="2400" i="1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NZ" sz="2400" i="1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𝜖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NZ" sz="2400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NZ" sz="2400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NZ" sz="24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NZ" sz="24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𝜅</m:t>
                                  </m:r>
                                  <m:r>
                                    <a:rPr lang="en-NZ" sz="24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+</m:t>
                                  </m:r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NZ" sz="2400" i="1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NZ" sz="2400" i="1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𝜖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NZ" sz="2400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hu-HU" sz="2400" dirty="0" smtClean="0">
                  <a:solidFill>
                    <a:srgbClr val="002060"/>
                  </a:solidFill>
                  <a:latin typeface="Centaur" panose="02030504050205020304" pitchFamily="18" charset="0"/>
                  <a:ea typeface="Cambria Math"/>
                </a:endParaRPr>
              </a:p>
              <a:p>
                <a:pPr lvl="1">
                  <a:lnSpc>
                    <a:spcPct val="110000"/>
                  </a:lnSpc>
                  <a:spcBef>
                    <a:spcPts val="650"/>
                  </a:spcBef>
                </a:pPr>
                <a:r>
                  <a:rPr lang="hu-HU" sz="32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Symmetric</a:t>
                </a:r>
                <a:r>
                  <a:rPr lang="hu-HU" sz="3200" dirty="0" smtClean="0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 </a:t>
                </a:r>
                <a:r>
                  <a:rPr lang="hu-HU" sz="32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cavity</a:t>
                </a:r>
                <a:r>
                  <a:rPr lang="hu-HU" sz="3200" dirty="0" smtClean="0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 </a:t>
                </a:r>
                <a:r>
                  <a:rPr lang="hu-HU" sz="32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squeezing</a:t>
                </a:r>
                <a:r>
                  <a:rPr lang="hu-HU" sz="3200" dirty="0" smtClean="0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 </a:t>
                </a:r>
                <a:r>
                  <a:rPr lang="hu-HU" sz="32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on</a:t>
                </a:r>
                <a:r>
                  <a:rPr lang="hu-HU" sz="3200" dirty="0" smtClean="0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 </a:t>
                </a:r>
                <a:r>
                  <a:rPr lang="hu-HU" sz="32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resonance</a:t>
                </a:r>
                <a:r>
                  <a:rPr lang="hu-HU" sz="3200" dirty="0" smtClean="0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:</a:t>
                </a:r>
                <a:endParaRPr lang="en-NZ" sz="3200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marL="365760" lvl="1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Z" sz="24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NZ" sz="24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𝒳</m:t>
                          </m:r>
                        </m:e>
                        <m:sub>
                          <m:r>
                            <a:rPr lang="en-NZ" sz="24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𝑜𝑢𝑡</m:t>
                          </m:r>
                          <m:r>
                            <a:rPr lang="en-NZ" sz="24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,</m:t>
                          </m:r>
                          <m:r>
                            <a:rPr lang="en-NZ" sz="24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𝜃</m:t>
                          </m:r>
                          <m:r>
                            <a:rPr lang="en-NZ" sz="24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+</m:t>
                          </m:r>
                          <m:r>
                            <a:rPr lang="en-NZ" sz="24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NZ" sz="24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NZ" sz="24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0</m:t>
                          </m:r>
                        </m:e>
                      </m:d>
                      <m:r>
                        <a:rPr lang="en-NZ" sz="240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f>
                        <m:fPr>
                          <m:ctrlPr>
                            <a:rPr lang="hu-HU" sz="24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hu-HU" sz="24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1</m:t>
                          </m:r>
                        </m:num>
                        <m:den>
                          <m:r>
                            <a:rPr lang="hu-HU" sz="24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4</m:t>
                          </m:r>
                        </m:den>
                      </m:f>
                      <m:f>
                        <m:fPr>
                          <m:ctrlPr>
                            <a:rPr lang="hu-HU" sz="24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hu-HU" sz="24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hu-HU" sz="24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𝜅</m:t>
                              </m:r>
                            </m:e>
                            <m:sup>
                              <m:r>
                                <a:rPr lang="hu-HU" sz="24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hu-HU" sz="24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hu-HU" sz="24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hu-HU" sz="2400" b="0" i="1" smtClean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hu-HU" sz="2400" b="0" i="1" smtClean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𝜖</m:t>
                                  </m:r>
                                </m:e>
                              </m:d>
                            </m:e>
                            <m:sup>
                              <m:r>
                                <a:rPr lang="hu-HU" sz="24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NZ" sz="2400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NZ" sz="24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NZ" sz="24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𝜅</m:t>
                                  </m:r>
                                  <m:r>
                                    <a:rPr lang="en-NZ" sz="24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+</m:t>
                                  </m:r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NZ" sz="2400" i="1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NZ" sz="2400" i="1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𝜖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NZ" sz="2400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hu-HU" sz="2400" b="0" dirty="0" smtClean="0">
                  <a:solidFill>
                    <a:srgbClr val="002060"/>
                  </a:solidFill>
                  <a:latin typeface="Centaur" panose="02030504050205020304" pitchFamily="18" charset="0"/>
                  <a:ea typeface="Cambria Math"/>
                </a:endParaRPr>
              </a:p>
              <a:p>
                <a:pPr marL="365760" lvl="1" indent="0">
                  <a:lnSpc>
                    <a:spcPct val="110000"/>
                  </a:lnSpc>
                  <a:buNone/>
                </a:pPr>
                <a:endParaRPr lang="en-NZ" sz="2400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lvl="1">
                  <a:lnSpc>
                    <a:spcPct val="110000"/>
                  </a:lnSpc>
                </a:pPr>
                <a:endParaRPr lang="en-NZ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5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609" y="2852936"/>
                <a:ext cx="6899438" cy="3168352"/>
              </a:xfrm>
              <a:prstGeom prst="rect">
                <a:avLst/>
              </a:prstGeom>
              <a:blipFill rotWithShape="1">
                <a:blip r:embed="rId9"/>
                <a:stretch>
                  <a:fillRect l="-795" t="-1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82204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5" dur="2000" fill="hold"/>
                                        <p:tgtEl>
                                          <p:spTgt spid="1026"/>
                                        </p:tgtEl>
                                      </p:cBhvr>
                                      <p:by x="60000" y="60000"/>
                                    </p:animScale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-1.23959E-6 L 0.36615 -0.25532 " pathEditMode="relative" rAng="0" ptsTypes="AA">
                                      <p:cBhvr>
                                        <p:cTn id="37" dur="2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299" y="-1276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000"/>
                            </p:stCondLst>
                            <p:childTnLst>
                              <p:par>
                                <p:cTn id="4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000"/>
                            </p:stCondLst>
                            <p:childTnLst>
                              <p:par>
                                <p:cTn id="5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000"/>
                            </p:stCondLst>
                            <p:childTnLst>
                              <p:par>
                                <p:cTn id="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0" dur="2000" fill="hold"/>
                                        <p:tgtEl>
                                          <p:spTgt spid="6"/>
                                        </p:tgtEl>
                                      </p:cBhvr>
                                      <p:by x="45000" y="45000"/>
                                    </p:animScale>
                                  </p:childTnLst>
                                </p:cTn>
                              </p:par>
                              <p:par>
                                <p:cTn id="7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-2.53469E-6 L 0.28351 -0.09366 " pathEditMode="relative" rAng="0" ptsTypes="AA">
                                      <p:cBhvr>
                                        <p:cTn id="7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167" y="-46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2000"/>
                            </p:stCondLst>
                            <p:childTnLst>
                              <p:par>
                                <p:cTn id="7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3000"/>
                            </p:stCondLst>
                            <p:childTnLst>
                              <p:par>
                                <p:cTn id="8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000"/>
                            </p:stCondLst>
                            <p:childTnLst>
                              <p:par>
                                <p:cTn id="9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" grpId="0"/>
      <p:bldP spid="3" grpId="0" uiExpand="1" build="p"/>
      <p:bldP spid="5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971600" y="764704"/>
            <a:ext cx="7200799" cy="955234"/>
          </a:xfrm>
        </p:spPr>
        <p:txBody>
          <a:bodyPr>
            <a:normAutofit/>
          </a:bodyPr>
          <a:lstStyle/>
          <a:p>
            <a:r>
              <a:rPr lang="hu-HU" sz="5600" dirty="0" err="1" smtClean="0">
                <a:solidFill>
                  <a:srgbClr val="002060"/>
                </a:solidFill>
                <a:latin typeface="Freestyle Script" panose="030804020302050B0404" pitchFamily="66" charset="0"/>
              </a:rPr>
              <a:t>Coherent</a:t>
            </a:r>
            <a:r>
              <a:rPr lang="hu-HU" sz="5600" dirty="0" smtClean="0">
                <a:solidFill>
                  <a:srgbClr val="002060"/>
                </a:solidFill>
                <a:latin typeface="Freestyle Script" panose="030804020302050B0404" pitchFamily="66" charset="0"/>
              </a:rPr>
              <a:t> </a:t>
            </a:r>
            <a:r>
              <a:rPr lang="hu-HU" sz="5600" dirty="0" err="1" smtClean="0">
                <a:solidFill>
                  <a:srgbClr val="002060"/>
                </a:solidFill>
                <a:latin typeface="Freestyle Script" panose="030804020302050B0404" pitchFamily="66" charset="0"/>
              </a:rPr>
              <a:t>feedback</a:t>
            </a:r>
            <a:r>
              <a:rPr lang="hu-HU" sz="5600" dirty="0" smtClean="0">
                <a:solidFill>
                  <a:srgbClr val="002060"/>
                </a:solidFill>
                <a:latin typeface="Freestyle Script" panose="030804020302050B0404" pitchFamily="66" charset="0"/>
              </a:rPr>
              <a:t> </a:t>
            </a:r>
            <a:r>
              <a:rPr lang="hu-HU" sz="5600" dirty="0" err="1" smtClean="0">
                <a:solidFill>
                  <a:srgbClr val="002060"/>
                </a:solidFill>
                <a:latin typeface="Freestyle Script" panose="030804020302050B0404" pitchFamily="66" charset="0"/>
              </a:rPr>
              <a:t>with</a:t>
            </a:r>
            <a:r>
              <a:rPr lang="hu-HU" sz="5600" dirty="0" smtClean="0">
                <a:solidFill>
                  <a:srgbClr val="002060"/>
                </a:solidFill>
                <a:latin typeface="Freestyle Script" panose="030804020302050B0404" pitchFamily="66" charset="0"/>
              </a:rPr>
              <a:t> DPA</a:t>
            </a:r>
            <a:endParaRPr lang="en-NZ" sz="5600" dirty="0">
              <a:solidFill>
                <a:srgbClr val="002060"/>
              </a:solidFill>
              <a:latin typeface="Freestyle Script" panose="030804020302050B04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artalom helye 2"/>
              <p:cNvSpPr>
                <a:spLocks noGrp="1"/>
              </p:cNvSpPr>
              <p:nvPr>
                <p:ph idx="1"/>
              </p:nvPr>
            </p:nvSpPr>
            <p:spPr>
              <a:xfrm>
                <a:off x="1187624" y="1772816"/>
                <a:ext cx="3960440" cy="2448272"/>
              </a:xfrm>
            </p:spPr>
            <p:txBody>
              <a:bodyPr>
                <a:normAutofit fontScale="85000" lnSpcReduction="20000"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Single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DPA</a:t>
                </a:r>
              </a:p>
              <a:p>
                <a:pPr lvl="1">
                  <a:lnSpc>
                    <a:spcPct val="110000"/>
                  </a:lnSpc>
                </a:pPr>
                <a:r>
                  <a:rPr lang="hu-HU" sz="26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Feedback</a:t>
                </a:r>
                <a:r>
                  <a:rPr lang="hu-HU" sz="26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6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via</a:t>
                </a:r>
                <a:r>
                  <a:rPr lang="hu-HU" sz="26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6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beam</a:t>
                </a:r>
                <a:r>
                  <a:rPr lang="hu-HU" sz="26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6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splitter</a:t>
                </a:r>
                <a:r>
                  <a:rPr lang="hu-HU" sz="2400" baseline="45000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[1]</a:t>
                </a:r>
                <a:endParaRPr lang="hu-HU" sz="2600" baseline="45000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lang="hu-HU" sz="26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Enhanced</a:t>
                </a:r>
                <a:r>
                  <a:rPr lang="hu-HU" sz="2600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, </a:t>
                </a:r>
                <a:r>
                  <a:rPr lang="hu-HU" sz="2600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tunable</a:t>
                </a:r>
                <a:r>
                  <a:rPr lang="hu-HU" sz="2600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6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squeezing</a:t>
                </a:r>
                <a:r>
                  <a:rPr lang="hu-HU" sz="26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6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at</a:t>
                </a:r>
                <a:r>
                  <a:rPr lang="hu-HU" sz="26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a </a:t>
                </a:r>
                <a:r>
                  <a:rPr lang="hu-HU" sz="26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given</a:t>
                </a:r>
                <a:r>
                  <a:rPr lang="hu-HU" sz="26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6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driving</a:t>
                </a:r>
                <a:r>
                  <a:rPr lang="hu-HU" sz="26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6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strength</a:t>
                </a:r>
                <a:endParaRPr lang="hu-HU" sz="2600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marL="365760" lvl="1" indent="0">
                  <a:lnSpc>
                    <a:spcPct val="110000"/>
                  </a:lnSpc>
                  <a:buNone/>
                </a:pPr>
                <a:r>
                  <a:rPr lang="hu-HU" sz="3200" i="1" dirty="0">
                    <a:solidFill>
                      <a:srgbClr val="002060"/>
                    </a:solidFill>
                    <a:latin typeface="Cambria Math"/>
                    <a:ea typeface="Cambria Math"/>
                  </a:rPr>
                  <a:t>  </a:t>
                </a:r>
                <a:r>
                  <a:rPr lang="hu-HU" sz="3200" i="1" dirty="0" smtClean="0">
                    <a:solidFill>
                      <a:srgbClr val="002060"/>
                    </a:solidFill>
                    <a:latin typeface="Cambria Math"/>
                    <a:ea typeface="Cambria Math"/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Z" sz="24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NZ" sz="24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𝒳</m:t>
                        </m:r>
                      </m:e>
                      <m:sub>
                        <m:r>
                          <a:rPr lang="en-NZ" sz="24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𝑜𝑢𝑡</m:t>
                        </m:r>
                        <m:r>
                          <a:rPr lang="en-NZ" sz="24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,</m:t>
                        </m:r>
                        <m:r>
                          <a:rPr lang="en-NZ" sz="24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𝜃</m:t>
                        </m:r>
                        <m:r>
                          <a:rPr lang="en-NZ" sz="24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+</m:t>
                        </m:r>
                        <m:r>
                          <a:rPr lang="en-NZ" sz="24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NZ" sz="24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en-NZ" sz="24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0</m:t>
                        </m:r>
                      </m:e>
                    </m:d>
                    <m:r>
                      <a:rPr lang="en-NZ" sz="2400">
                        <a:solidFill>
                          <a:srgbClr val="002060"/>
                        </a:solidFill>
                        <a:latin typeface="Cambria Math"/>
                        <a:ea typeface="Cambria Math"/>
                      </a:rPr>
                      <m:t>=</m:t>
                    </m:r>
                    <m:f>
                      <m:fPr>
                        <m:ctrlPr>
                          <a:rPr lang="en-NZ" sz="24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</m:ctrlPr>
                      </m:fPr>
                      <m:num>
                        <m:r>
                          <a:rPr lang="en-NZ" sz="2400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1</m:t>
                        </m:r>
                      </m:num>
                      <m:den>
                        <m:r>
                          <a:rPr lang="en-NZ" sz="2400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4</m:t>
                        </m:r>
                      </m:den>
                    </m:f>
                    <m:f>
                      <m:fPr>
                        <m:ctrlPr>
                          <a:rPr lang="en-NZ" sz="24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NZ" sz="2400" i="1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NZ" sz="24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  <a:ea typeface="Cambria Math"/>
                                  </a:rPr>
                                </m:ctrlPr>
                              </m:dPr>
                              <m:e>
                                <m:r>
                                  <a:rPr lang="en-NZ" sz="24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  <a:ea typeface="Cambria Math"/>
                                  </a:rPr>
                                  <m:t>𝜅</m:t>
                                </m:r>
                                <m:r>
                                  <a:rPr lang="hu-HU" sz="24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  <a:ea typeface="Cambria Math"/>
                                  </a:rPr>
                                  <m:t>(</m:t>
                                </m:r>
                                <m:r>
                                  <a:rPr lang="hu-HU" sz="24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  <a:ea typeface="Cambria Math"/>
                                  </a:rPr>
                                  <m:t>𝑟</m:t>
                                </m:r>
                                <m:r>
                                  <a:rPr lang="hu-HU" sz="24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  <a:ea typeface="Cambria Math"/>
                                  </a:rPr>
                                  <m:t>)−</m:t>
                                </m:r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NZ" sz="2400" i="1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  <a:ea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NZ" sz="2400" i="1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  <a:ea typeface="Cambria Math"/>
                                      </a:rPr>
                                      <m:t>𝜖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NZ" sz="2400" i="1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NZ" sz="2400" i="1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NZ" sz="24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  <a:ea typeface="Cambria Math"/>
                                  </a:rPr>
                                </m:ctrlPr>
                              </m:dPr>
                              <m:e>
                                <m:r>
                                  <a:rPr lang="en-NZ" sz="24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  <a:ea typeface="Cambria Math"/>
                                  </a:rPr>
                                  <m:t>𝜅</m:t>
                                </m:r>
                                <m:r>
                                  <a:rPr lang="hu-HU" sz="24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  <a:ea typeface="Cambria Math"/>
                                  </a:rPr>
                                  <m:t>(</m:t>
                                </m:r>
                                <m:r>
                                  <a:rPr lang="hu-HU" sz="24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  <a:ea typeface="Cambria Math"/>
                                  </a:rPr>
                                  <m:t>𝑟</m:t>
                                </m:r>
                                <m:r>
                                  <a:rPr lang="hu-HU" sz="24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  <a:ea typeface="Cambria Math"/>
                                  </a:rPr>
                                  <m:t>)+</m:t>
                                </m:r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NZ" sz="2400" i="1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  <a:ea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NZ" sz="2400" i="1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  <a:ea typeface="Cambria Math"/>
                                      </a:rPr>
                                      <m:t>𝜖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NZ" sz="2400" i="1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hu-HU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lang="hu-HU" sz="26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Modified</a:t>
                </a:r>
                <a:r>
                  <a:rPr lang="hu-HU" sz="2600" dirty="0" smtClean="0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 </a:t>
                </a:r>
                <a:r>
                  <a:rPr lang="hu-HU" sz="26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threshold</a:t>
                </a:r>
                <a:endParaRPr lang="hu-HU" sz="2600" dirty="0" smtClean="0">
                  <a:solidFill>
                    <a:srgbClr val="002060"/>
                  </a:solidFill>
                  <a:latin typeface="Cambria Math"/>
                  <a:ea typeface="Cambria Math"/>
                </a:endParaRPr>
              </a:p>
            </p:txBody>
          </p:sp>
        </mc:Choice>
        <mc:Fallback xmlns="">
          <p:sp>
            <p:nvSpPr>
              <p:cNvPr id="3" name="Tartalom hely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87624" y="1772816"/>
                <a:ext cx="3960440" cy="2448272"/>
              </a:xfrm>
              <a:blipFill rotWithShape="1">
                <a:blip r:embed="rId2"/>
                <a:stretch>
                  <a:fillRect l="-1079" t="-2244" b="-12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artalom helye 2"/>
              <p:cNvSpPr txBox="1">
                <a:spLocks/>
              </p:cNvSpPr>
              <p:nvPr/>
            </p:nvSpPr>
            <p:spPr>
              <a:xfrm>
                <a:off x="1187624" y="4077072"/>
                <a:ext cx="6696744" cy="1728193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marL="274320" indent="-27432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Brush Script MT" pitchFamily="66" charset="0"/>
                  <a:buChar char="O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40080" indent="-27432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Brush Script MT" pitchFamily="66" charset="0"/>
                  <a:buChar char="O"/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-22860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Brush Script MT" pitchFamily="66" charset="0"/>
                  <a:buChar char="O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80160" indent="-22860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Brush Script MT" pitchFamily="66" charset="0"/>
                  <a:buChar char="O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645920" indent="-22860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Brush Script MT" pitchFamily="66" charset="0"/>
                  <a:buChar char="O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011680" indent="-22860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Brush Script MT" pitchFamily="66" charset="0"/>
                  <a:buChar char="O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377440" indent="-22860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Brush Script MT" pitchFamily="66" charset="0"/>
                  <a:buChar char="O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743200" indent="-22860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Brush Script MT" pitchFamily="66" charset="0"/>
                  <a:buChar char="O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108960" indent="-22860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Brush Script MT" pitchFamily="66" charset="0"/>
                  <a:buChar char="O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1">
                  <a:lnSpc>
                    <a:spcPct val="110000"/>
                  </a:lnSpc>
                </a:pP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Experiment</a:t>
                </a:r>
                <a:r>
                  <a:rPr lang="hu-HU" sz="2000" baseline="450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[2]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agrees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with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theory</a:t>
                </a:r>
                <a:r>
                  <a:rPr lang="hu-HU" sz="2000" baseline="450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[1]</a:t>
                </a:r>
                <a:endParaRPr lang="hu-HU" sz="1800" baseline="45000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BUT! Performance is limited</a:t>
                </a:r>
              </a:p>
              <a:p>
                <a:pPr lvl="2">
                  <a:lnSpc>
                    <a:spcPct val="110000"/>
                  </a:lnSpc>
                </a:pP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efficient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hu-HU" sz="17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hu-HU" sz="17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𝜖</m:t>
                        </m:r>
                      </m:e>
                    </m:d>
                  </m:oMath>
                </a14:m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range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under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hu-HU" sz="1700" b="0" i="0" smtClean="0">
                        <a:solidFill>
                          <a:srgbClr val="002060"/>
                        </a:solidFill>
                        <a:latin typeface="Cambria Math"/>
                      </a:rPr>
                      <m:t>0</m:t>
                    </m:r>
                    <m:r>
                      <a:rPr lang="hu-HU" sz="1700" b="0" i="1" smtClean="0">
                        <a:solidFill>
                          <a:srgbClr val="002060"/>
                        </a:solidFill>
                        <a:latin typeface="Cambria Math"/>
                      </a:rPr>
                      <m:t>.6</m:t>
                    </m:r>
                    <m:r>
                      <a:rPr lang="hu-HU" sz="1700" b="0" i="1" smtClean="0">
                        <a:solidFill>
                          <a:srgbClr val="002060"/>
                        </a:solidFill>
                        <a:latin typeface="Cambria Math"/>
                      </a:rPr>
                      <m:t>𝜅</m:t>
                    </m:r>
                  </m:oMath>
                </a14:m>
                <a:endParaRPr lang="hu-HU" sz="1700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lvl="2">
                  <a:lnSpc>
                    <a:spcPct val="110000"/>
                  </a:lnSpc>
                </a:pP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losses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through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the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„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perfectly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reflecting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mirror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”</a:t>
                </a:r>
                <a:endParaRPr lang="hu-HU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9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7624" y="4077072"/>
                <a:ext cx="6696744" cy="1728193"/>
              </a:xfrm>
              <a:prstGeom prst="rect">
                <a:avLst/>
              </a:prstGeom>
              <a:blipFill rotWithShape="1">
                <a:blip r:embed="rId3"/>
                <a:stretch>
                  <a:fillRect t="-707" b="-35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églalap 4"/>
          <p:cNvSpPr/>
          <p:nvPr/>
        </p:nvSpPr>
        <p:spPr>
          <a:xfrm>
            <a:off x="1187624" y="5888305"/>
            <a:ext cx="702621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1200" baseline="45000" dirty="0">
                <a:solidFill>
                  <a:srgbClr val="002060"/>
                </a:solidFill>
                <a:latin typeface="Centaur" panose="02030504050205020304" pitchFamily="18" charset="0"/>
              </a:rPr>
              <a:t>[</a:t>
            </a:r>
            <a:r>
              <a:rPr lang="hu-HU" sz="1200" baseline="450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1]</a:t>
            </a:r>
            <a:r>
              <a:rPr lang="en-US" sz="1200" dirty="0">
                <a:solidFill>
                  <a:srgbClr val="002060"/>
                </a:solidFill>
                <a:latin typeface="Centaur" panose="02030504050205020304" pitchFamily="18" charset="0"/>
              </a:rPr>
              <a:t> J. E. </a:t>
            </a:r>
            <a:r>
              <a:rPr lang="en-US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Gough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, </a:t>
            </a:r>
            <a:r>
              <a:rPr lang="en-US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S</a:t>
            </a:r>
            <a:r>
              <a:rPr lang="en-US" sz="1200" dirty="0">
                <a:solidFill>
                  <a:srgbClr val="002060"/>
                </a:solidFill>
                <a:latin typeface="Centaur" panose="02030504050205020304" pitchFamily="18" charset="0"/>
              </a:rPr>
              <a:t>. </a:t>
            </a:r>
            <a:r>
              <a:rPr lang="en-US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Wildfeuer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, PRA, </a:t>
            </a:r>
            <a:r>
              <a:rPr lang="hu-HU" sz="1200" b="1" dirty="0" smtClean="0">
                <a:solidFill>
                  <a:srgbClr val="002060"/>
                </a:solidFill>
                <a:latin typeface="Centaur" panose="02030504050205020304" pitchFamily="18" charset="0"/>
              </a:rPr>
              <a:t>80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:042107 (2009), </a:t>
            </a:r>
            <a:r>
              <a:rPr lang="hu-HU" sz="1200" baseline="450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[2]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A. </a:t>
            </a:r>
            <a:r>
              <a:rPr lang="hu-HU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Furusawa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’s </a:t>
            </a:r>
            <a:r>
              <a:rPr lang="hu-HU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group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, IEEE </a:t>
            </a:r>
            <a:r>
              <a:rPr lang="hu-HU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Trans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. </a:t>
            </a:r>
            <a:r>
              <a:rPr lang="hu-HU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Auto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. </a:t>
            </a:r>
            <a:r>
              <a:rPr lang="hu-HU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Contr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., </a:t>
            </a:r>
            <a:r>
              <a:rPr lang="hu-HU" sz="1200" b="1" dirty="0" smtClean="0">
                <a:solidFill>
                  <a:srgbClr val="002060"/>
                </a:solidFill>
                <a:latin typeface="Centaur" panose="02030504050205020304" pitchFamily="18" charset="0"/>
              </a:rPr>
              <a:t>57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:2045 </a:t>
            </a:r>
            <a:r>
              <a:rPr lang="hu-HU" sz="1200" dirty="0">
                <a:solidFill>
                  <a:srgbClr val="002060"/>
                </a:solidFill>
                <a:latin typeface="Centaur" panose="02030504050205020304" pitchFamily="18" charset="0"/>
              </a:rPr>
              <a:t>(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2012)</a:t>
            </a:r>
            <a:endParaRPr lang="en-US" sz="1000" b="1" dirty="0"/>
          </a:p>
        </p:txBody>
      </p:sp>
      <p:cxnSp>
        <p:nvCxnSpPr>
          <p:cNvPr id="7" name="Egyenes összekötő 6"/>
          <p:cNvCxnSpPr/>
          <p:nvPr/>
        </p:nvCxnSpPr>
        <p:spPr>
          <a:xfrm>
            <a:off x="1259632" y="5888305"/>
            <a:ext cx="6883264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2" descr="C:\Users\niki\AppData\Local\Microsoft\Windows\INetCache\IE\3E8BLUJN\dog_clipart_by_fabbazattt[1].png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9817" y="0"/>
            <a:ext cx="734183" cy="663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1" descr="C:\Users\niki\AppData\Local\Microsoft\Windows\INetCache\IE\HEEOQ77Q\thumbtack[1].png"/>
          <p:cNvPicPr>
            <a:picLocks noChangeAspect="1" noChangeArrowheads="1"/>
          </p:cNvPicPr>
          <p:nvPr/>
        </p:nvPicPr>
        <p:blipFill>
          <a:blip r:embed="rId6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4368" y="358507"/>
            <a:ext cx="661073" cy="529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C:\Users\niki\AppData\Local\Microsoft\Windows\INetCache\IE\HEEOQ77Q\thumbtack[1].png"/>
          <p:cNvPicPr>
            <a:picLocks noChangeAspect="1" noChangeArrowheads="1"/>
          </p:cNvPicPr>
          <p:nvPr/>
        </p:nvPicPr>
        <p:blipFill>
          <a:blip r:embed="rId6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98560" y="332656"/>
            <a:ext cx="661072" cy="529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Kép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2564904"/>
            <a:ext cx="6264696" cy="3068464"/>
          </a:xfrm>
          <a:prstGeom prst="rect">
            <a:avLst/>
          </a:prstGeom>
          <a:ln w="38100">
            <a:solidFill>
              <a:srgbClr val="002060"/>
            </a:solidFill>
          </a:ln>
        </p:spPr>
      </p:pic>
    </p:spTree>
    <p:extLst>
      <p:ext uri="{BB962C8B-B14F-4D97-AF65-F5344CB8AC3E}">
        <p14:creationId xmlns:p14="http://schemas.microsoft.com/office/powerpoint/2010/main" val="851860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5" dur="2000" fill="hold"/>
                                        <p:tgtEl>
                                          <p:spTgt spid="8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-2.28492E-6 L 0.18507 -0.17114 " pathEditMode="relative" rAng="0" ptsTypes="AA">
                                      <p:cBhvr>
                                        <p:cTn id="37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253" y="-855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000"/>
                            </p:stCondLst>
                            <p:childTnLst>
                              <p:par>
                                <p:cTn id="7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  <p:bldP spid="9" grpId="0" uiExpand="1" build="p"/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971600" y="764704"/>
            <a:ext cx="7200799" cy="955234"/>
          </a:xfrm>
        </p:spPr>
        <p:txBody>
          <a:bodyPr>
            <a:noAutofit/>
          </a:bodyPr>
          <a:lstStyle/>
          <a:p>
            <a:r>
              <a:rPr lang="hu-HU" sz="5600" dirty="0" smtClean="0">
                <a:solidFill>
                  <a:srgbClr val="002060"/>
                </a:solidFill>
                <a:latin typeface="Freestyle Script" panose="030804020302050B0404" pitchFamily="66" charset="0"/>
              </a:rPr>
              <a:t>DPA </a:t>
            </a:r>
            <a:r>
              <a:rPr lang="hu-HU" sz="5600" dirty="0" err="1" smtClean="0">
                <a:solidFill>
                  <a:srgbClr val="002060"/>
                </a:solidFill>
                <a:latin typeface="Freestyle Script" panose="030804020302050B0404" pitchFamily="66" charset="0"/>
              </a:rPr>
              <a:t>with</a:t>
            </a:r>
            <a:r>
              <a:rPr lang="hu-HU" sz="5600" dirty="0" smtClean="0">
                <a:solidFill>
                  <a:srgbClr val="002060"/>
                </a:solidFill>
                <a:latin typeface="Freestyle Script" panose="030804020302050B0404" pitchFamily="66" charset="0"/>
              </a:rPr>
              <a:t> </a:t>
            </a:r>
            <a:r>
              <a:rPr lang="hu-HU" sz="5600" dirty="0" err="1" smtClean="0">
                <a:solidFill>
                  <a:srgbClr val="002060"/>
                </a:solidFill>
                <a:latin typeface="Freestyle Script" panose="030804020302050B0404" pitchFamily="66" charset="0"/>
              </a:rPr>
              <a:t>delayed</a:t>
            </a:r>
            <a:r>
              <a:rPr lang="hu-HU" sz="5600" dirty="0" smtClean="0">
                <a:solidFill>
                  <a:srgbClr val="002060"/>
                </a:solidFill>
                <a:latin typeface="Freestyle Script" panose="030804020302050B0404" pitchFamily="66" charset="0"/>
              </a:rPr>
              <a:t> </a:t>
            </a:r>
            <a:r>
              <a:rPr lang="hu-HU" sz="5600" dirty="0" err="1" smtClean="0">
                <a:solidFill>
                  <a:srgbClr val="002060"/>
                </a:solidFill>
                <a:latin typeface="Freestyle Script" panose="030804020302050B0404" pitchFamily="66" charset="0"/>
              </a:rPr>
              <a:t>coherent</a:t>
            </a:r>
            <a:r>
              <a:rPr lang="hu-HU" sz="5600" dirty="0" smtClean="0">
                <a:solidFill>
                  <a:srgbClr val="002060"/>
                </a:solidFill>
                <a:latin typeface="Freestyle Script" panose="030804020302050B0404" pitchFamily="66" charset="0"/>
              </a:rPr>
              <a:t> </a:t>
            </a:r>
            <a:r>
              <a:rPr lang="hu-HU" sz="5600" dirty="0" err="1" smtClean="0">
                <a:solidFill>
                  <a:srgbClr val="002060"/>
                </a:solidFill>
                <a:latin typeface="Freestyle Script" panose="030804020302050B0404" pitchFamily="66" charset="0"/>
              </a:rPr>
              <a:t>feedback</a:t>
            </a:r>
            <a:endParaRPr lang="en-NZ" sz="5600" dirty="0">
              <a:solidFill>
                <a:srgbClr val="002060"/>
              </a:solidFill>
              <a:latin typeface="Freestyle Script" panose="030804020302050B04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artalom helye 2"/>
              <p:cNvSpPr>
                <a:spLocks noGrp="1"/>
              </p:cNvSpPr>
              <p:nvPr>
                <p:ph idx="1"/>
              </p:nvPr>
            </p:nvSpPr>
            <p:spPr>
              <a:xfrm>
                <a:off x="1187624" y="1772816"/>
                <a:ext cx="6768752" cy="4248472"/>
              </a:xfrm>
            </p:spPr>
            <p:txBody>
              <a:bodyPr>
                <a:normAutofit fontScale="85000" lnSpcReduction="20000"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Uncomplicated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setup</a:t>
                </a:r>
                <a:endParaRPr lang="hu-HU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Time-delay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hu-HU" sz="1800" b="0" i="1" smtClean="0">
                        <a:solidFill>
                          <a:srgbClr val="002060"/>
                        </a:solidFill>
                        <a:latin typeface="Cambria Math"/>
                      </a:rPr>
                      <m:t>𝜏</m:t>
                    </m:r>
                  </m:oMath>
                </a14:m>
                <a:endParaRPr lang="hu-HU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Overall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phase-shift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hu-HU" sz="1800" b="0" i="1" smtClean="0">
                        <a:solidFill>
                          <a:srgbClr val="002060"/>
                        </a:solidFill>
                        <a:latin typeface="Cambria Math"/>
                      </a:rPr>
                      <m:t>𝜙</m:t>
                    </m:r>
                  </m:oMath>
                </a14:m>
                <a:endParaRPr lang="hu-HU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lvl="1">
                  <a:lnSpc>
                    <a:spcPct val="110000"/>
                  </a:lnSpc>
                  <a:spcAft>
                    <a:spcPts val="600"/>
                  </a:spcAft>
                </a:pP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Overall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loss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,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decoherence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hu-HU" b="0" i="1" smtClean="0">
                        <a:solidFill>
                          <a:srgbClr val="002060"/>
                        </a:solidFill>
                        <a:latin typeface="Cambria Math"/>
                      </a:rPr>
                      <m:t>𝐿</m:t>
                    </m:r>
                    <m:r>
                      <a:rPr lang="hu-HU" b="0" i="1" smtClean="0">
                        <a:solidFill>
                          <a:srgbClr val="002060"/>
                        </a:solidFill>
                        <a:latin typeface="Cambria Math"/>
                      </a:rPr>
                      <m:t>,</m:t>
                    </m:r>
                    <m:acc>
                      <m:accPr>
                        <m:chr m:val="̂"/>
                        <m:ctrlPr>
                          <a:rPr lang="hu-HU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accPr>
                      <m:e>
                        <m:r>
                          <a:rPr lang="hu-HU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𝜉</m:t>
                        </m:r>
                      </m:e>
                    </m:acc>
                  </m:oMath>
                </a14:m>
                <a:endParaRPr lang="hu-HU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Equation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of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motion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of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the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subharmonic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mode</a:t>
                </a:r>
                <a:endParaRPr lang="hu-HU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hu-HU" sz="1900" b="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hu-HU" sz="19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𝑑</m:t>
                          </m:r>
                          <m:acc>
                            <m:accPr>
                              <m:chr m:val="̂"/>
                              <m:ctrlPr>
                                <a:rPr lang="hu-HU" sz="19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19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𝑎</m:t>
                              </m:r>
                            </m:e>
                          </m:acc>
                        </m:num>
                        <m:den>
                          <m:r>
                            <a:rPr lang="hu-HU" sz="1900" b="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𝑑𝑡</m:t>
                          </m:r>
                        </m:den>
                      </m:f>
                      <m:r>
                        <a:rPr lang="hu-HU" sz="1900" b="0" i="1" dirty="0" smtClean="0">
                          <a:solidFill>
                            <a:srgbClr val="002060"/>
                          </a:solidFill>
                          <a:latin typeface="Cambria Math"/>
                        </a:rPr>
                        <m:t>=</m:t>
                      </m:r>
                      <m:r>
                        <a:rPr lang="hu-HU" sz="1900" b="0" i="1" dirty="0" smtClean="0">
                          <a:solidFill>
                            <a:srgbClr val="002060"/>
                          </a:solidFill>
                          <a:latin typeface="Cambria Math"/>
                        </a:rPr>
                        <m:t>𝑖</m:t>
                      </m:r>
                      <m:d>
                        <m:dPr>
                          <m:begChr m:val="["/>
                          <m:endChr m:val="]"/>
                          <m:ctrlPr>
                            <a:rPr lang="hu-HU" sz="1900" b="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hu-HU" sz="1900" b="0" i="1" dirty="0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1900" b="0" i="1" dirty="0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𝐻</m:t>
                              </m:r>
                            </m:e>
                          </m:acc>
                          <m:r>
                            <a:rPr lang="hu-HU" sz="1900" b="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hu-HU" sz="1900" b="0" i="1" dirty="0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1900" b="0" i="1" dirty="0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𝑎</m:t>
                              </m:r>
                            </m:e>
                          </m:acc>
                          <m:d>
                            <m:dPr>
                              <m:ctrlPr>
                                <a:rPr lang="hu-HU" sz="1900" b="0" i="1" dirty="0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hu-HU" sz="1900" b="0" i="1" dirty="0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𝑡</m:t>
                              </m:r>
                            </m:e>
                          </m:d>
                        </m:e>
                      </m:d>
                      <m:r>
                        <a:rPr lang="hu-HU" sz="1900" b="0" i="1" dirty="0" smtClean="0">
                          <a:solidFill>
                            <a:srgbClr val="002060"/>
                          </a:solidFill>
                          <a:latin typeface="Cambria Math"/>
                        </a:rPr>
                        <m:t>−</m:t>
                      </m:r>
                      <m:r>
                        <a:rPr lang="hu-HU" sz="1900" b="0" i="1" dirty="0" smtClean="0">
                          <a:solidFill>
                            <a:srgbClr val="002060"/>
                          </a:solidFill>
                          <a:latin typeface="Cambria Math"/>
                        </a:rPr>
                        <m:t>𝜅</m:t>
                      </m:r>
                      <m:acc>
                        <m:accPr>
                          <m:chr m:val="̂"/>
                          <m:ctrlPr>
                            <a:rPr lang="hu-HU" sz="1900" b="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hu-HU" sz="1900" b="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𝑎</m:t>
                          </m:r>
                        </m:e>
                      </m:acc>
                      <m:d>
                        <m:dPr>
                          <m:ctrlPr>
                            <a:rPr lang="hu-HU" sz="1900" b="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hu-HU" sz="1900" b="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hu-HU" sz="1900" b="0" i="1" dirty="0" smtClean="0">
                          <a:solidFill>
                            <a:srgbClr val="002060"/>
                          </a:solidFill>
                          <a:latin typeface="Cambria Math"/>
                        </a:rPr>
                        <m:t>−</m:t>
                      </m:r>
                      <m:rad>
                        <m:radPr>
                          <m:degHide m:val="on"/>
                          <m:ctrlPr>
                            <a:rPr lang="hu-HU" sz="1900" b="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radPr>
                        <m:deg/>
                        <m:e>
                          <m:r>
                            <a:rPr lang="hu-HU" sz="1900" b="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2</m:t>
                          </m:r>
                          <m:r>
                            <a:rPr lang="hu-HU" sz="1900" b="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𝜅</m:t>
                          </m:r>
                        </m:e>
                      </m:rad>
                      <m:sSub>
                        <m:sSubPr>
                          <m:ctrlPr>
                            <a:rPr lang="hu-HU" sz="1900" b="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hu-HU" sz="1900" b="0" i="1" dirty="0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1900" b="0" i="1" dirty="0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𝑎</m:t>
                              </m:r>
                            </m:e>
                          </m:acc>
                        </m:e>
                        <m:sub>
                          <m:r>
                            <a:rPr lang="hu-HU" sz="1900" b="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𝑖𝑛</m:t>
                          </m:r>
                        </m:sub>
                      </m:sSub>
                      <m:d>
                        <m:dPr>
                          <m:ctrlPr>
                            <a:rPr lang="hu-HU" sz="1900" b="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hu-HU" sz="1900" b="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hu-HU" sz="1900" b="0" i="1" dirty="0" smtClean="0">
                          <a:solidFill>
                            <a:srgbClr val="002060"/>
                          </a:solidFill>
                          <a:latin typeface="Cambria Math"/>
                        </a:rPr>
                        <m:t>−</m:t>
                      </m:r>
                      <m:sSup>
                        <m:sSupPr>
                          <m:ctrlPr>
                            <a:rPr lang="hu-HU" sz="1900" b="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hu-HU" sz="1900" b="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hu-HU" sz="1900" b="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𝑖</m:t>
                          </m:r>
                          <m:r>
                            <a:rPr lang="hu-HU" sz="1900" b="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𝜙</m:t>
                          </m:r>
                        </m:sup>
                      </m:sSup>
                      <m:r>
                        <a:rPr lang="hu-HU" sz="1900" b="0" i="1" dirty="0" smtClean="0">
                          <a:solidFill>
                            <a:srgbClr val="002060"/>
                          </a:solidFill>
                          <a:latin typeface="Cambria Math"/>
                        </a:rPr>
                        <m:t>𝑘</m:t>
                      </m:r>
                      <m:acc>
                        <m:accPr>
                          <m:chr m:val="̂"/>
                          <m:ctrlPr>
                            <a:rPr lang="hu-HU" sz="1900" b="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hu-HU" sz="1900" b="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𝑎</m:t>
                          </m:r>
                        </m:e>
                      </m:acc>
                      <m:r>
                        <a:rPr lang="hu-HU" sz="1900" b="0" i="1" dirty="0" smtClean="0">
                          <a:solidFill>
                            <a:srgbClr val="002060"/>
                          </a:solidFill>
                          <a:latin typeface="Cambria Math"/>
                        </a:rPr>
                        <m:t>(</m:t>
                      </m:r>
                      <m:r>
                        <a:rPr lang="hu-HU" sz="1900" b="0" i="1" dirty="0" smtClean="0">
                          <a:solidFill>
                            <a:srgbClr val="002060"/>
                          </a:solidFill>
                          <a:latin typeface="Cambria Math"/>
                        </a:rPr>
                        <m:t>𝑡</m:t>
                      </m:r>
                      <m:r>
                        <a:rPr lang="hu-HU" sz="1900" b="0" i="1" dirty="0" smtClean="0">
                          <a:solidFill>
                            <a:srgbClr val="002060"/>
                          </a:solidFill>
                          <a:latin typeface="Cambria Math"/>
                        </a:rPr>
                        <m:t>−</m:t>
                      </m:r>
                      <m:r>
                        <a:rPr lang="hu-HU" sz="1900" b="0" i="1" dirty="0" smtClean="0">
                          <a:solidFill>
                            <a:srgbClr val="002060"/>
                          </a:solidFill>
                          <a:latin typeface="Cambria Math"/>
                        </a:rPr>
                        <m:t>𝜏</m:t>
                      </m:r>
                      <m:r>
                        <a:rPr lang="hu-HU" sz="1900" b="0" i="1" dirty="0" smtClean="0">
                          <a:solidFill>
                            <a:srgbClr val="002060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hu-HU" sz="1900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marL="0" lvl="1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hu-HU" sz="19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hu-HU" sz="19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𝐻</m:t>
                          </m:r>
                        </m:e>
                      </m:acc>
                      <m:r>
                        <a:rPr lang="hu-HU" sz="1900" dirty="0">
                          <a:solidFill>
                            <a:srgbClr val="002060"/>
                          </a:solidFill>
                          <a:latin typeface="Cambria Math"/>
                        </a:rPr>
                        <m:t>=</m:t>
                      </m:r>
                      <m:r>
                        <a:rPr lang="hu-HU" sz="1900" i="1" dirty="0">
                          <a:solidFill>
                            <a:srgbClr val="002060"/>
                          </a:solidFill>
                          <a:latin typeface="Cambria Math"/>
                        </a:rPr>
                        <m:t>ℏ</m:t>
                      </m:r>
                      <m:r>
                        <m:rPr>
                          <m:sty m:val="p"/>
                        </m:rPr>
                        <a:rPr lang="hu-HU" sz="1900" dirty="0">
                          <a:solidFill>
                            <a:srgbClr val="002060"/>
                          </a:solidFill>
                          <a:latin typeface="Cambria Math"/>
                        </a:rPr>
                        <m:t>Δ</m:t>
                      </m:r>
                      <m:sSup>
                        <m:sSupPr>
                          <m:ctrlPr>
                            <a:rPr lang="hu-HU" sz="19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hu-HU" sz="19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19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𝑎</m:t>
                              </m:r>
                            </m:e>
                          </m:acc>
                        </m:e>
                        <m:sup>
                          <m:r>
                            <a:rPr lang="hu-HU" sz="1900" i="1" dirty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†</m:t>
                          </m:r>
                        </m:sup>
                      </m:sSup>
                      <m:acc>
                        <m:accPr>
                          <m:chr m:val="̂"/>
                          <m:ctrlPr>
                            <a:rPr lang="hu-HU" sz="19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hu-HU" sz="19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𝑎</m:t>
                          </m:r>
                        </m:e>
                      </m:acc>
                      <m:r>
                        <a:rPr lang="hu-HU" sz="1900" i="1" dirty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+</m:t>
                      </m:r>
                      <m:f>
                        <m:fPr>
                          <m:ctrlPr>
                            <a:rPr lang="hu-HU" sz="1900" i="1" dirty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hu-HU" sz="1900" i="1" dirty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1</m:t>
                          </m:r>
                        </m:num>
                        <m:den>
                          <m:r>
                            <a:rPr lang="hu-HU" sz="1900" i="1" dirty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2</m:t>
                          </m:r>
                        </m:den>
                      </m:f>
                      <m:r>
                        <a:rPr lang="hu-HU" sz="1900" i="1" dirty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𝑖</m:t>
                      </m:r>
                      <m:r>
                        <a:rPr lang="hu-HU" sz="1900" i="1" dirty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ℏ</m:t>
                      </m:r>
                      <m:d>
                        <m:dPr>
                          <m:ctrlPr>
                            <a:rPr lang="hu-HU" sz="1900" i="1" dirty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hu-HU" sz="1900" i="1" dirty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𝜖</m:t>
                          </m:r>
                          <m:sSup>
                            <m:sSupPr>
                              <m:ctrlPr>
                                <a:rPr lang="hu-HU" sz="19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hu-HU" sz="1900" i="1" dirty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hu-HU" sz="1900" i="1" dirty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hu-HU" sz="1900" i="1" dirty="0">
                                              <a:solidFill>
                                                <a:srgbClr val="002060"/>
                                              </a:solidFill>
                                              <a:latin typeface="Cambria Math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hu-HU" sz="1900" i="1" dirty="0">
                                              <a:solidFill>
                                                <a:srgbClr val="002060"/>
                                              </a:solidFill>
                                              <a:latin typeface="Cambria Math"/>
                                            </a:rPr>
                                            <m:t>𝑎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hu-HU" sz="1900" i="1" dirty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†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hu-HU" sz="19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hu-HU" sz="1900" i="1" dirty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hu-HU" sz="19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hu-HU" sz="19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𝜖</m:t>
                              </m:r>
                            </m:e>
                            <m:sup>
                              <m:r>
                                <a:rPr lang="hu-HU" sz="19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∗</m:t>
                              </m:r>
                            </m:sup>
                          </m:sSup>
                          <m:sSup>
                            <m:sSupPr>
                              <m:ctrlPr>
                                <a:rPr lang="hu-HU" sz="19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hu-HU" sz="1900" i="1" dirty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hu-HU" sz="1900" i="1" dirty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hu-HU" sz="1900" i="1" dirty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  <m:t>𝑎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hu-HU" sz="19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hu-HU" sz="1900" i="1" dirty="0" smtClean="0">
                  <a:solidFill>
                    <a:srgbClr val="002060"/>
                  </a:solidFill>
                  <a:latin typeface="Cambria Math"/>
                </a:endParaRPr>
              </a:p>
              <a:p>
                <a:pPr marL="0" lvl="1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1900" i="1">
                          <a:solidFill>
                            <a:srgbClr val="002060"/>
                          </a:solidFill>
                          <a:latin typeface="Cambria Math"/>
                        </a:rPr>
                        <m:t>𝜅</m:t>
                      </m:r>
                      <m:r>
                        <a:rPr lang="hu-HU" sz="1900" i="1">
                          <a:solidFill>
                            <a:srgbClr val="002060"/>
                          </a:solidFill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hu-HU" sz="19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sz="19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𝜅</m:t>
                          </m:r>
                        </m:e>
                        <m:sub>
                          <m:r>
                            <a:rPr lang="hu-HU" sz="19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𝑏</m:t>
                          </m:r>
                        </m:sub>
                      </m:sSub>
                      <m:r>
                        <a:rPr lang="hu-HU" sz="1900" i="1">
                          <a:solidFill>
                            <a:srgbClr val="002060"/>
                          </a:solidFill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hu-HU" sz="19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sz="19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𝜅</m:t>
                          </m:r>
                        </m:e>
                        <m:sub>
                          <m:r>
                            <a:rPr lang="hu-HU" sz="19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𝑐</m:t>
                          </m:r>
                        </m:sub>
                      </m:sSub>
                      <m:r>
                        <a:rPr lang="hu-HU" sz="19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,  </m:t>
                      </m:r>
                      <m:r>
                        <a:rPr lang="hu-HU" sz="19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𝑘</m:t>
                      </m:r>
                      <m:r>
                        <a:rPr lang="hu-HU" sz="19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=2</m:t>
                      </m:r>
                      <m:rad>
                        <m:radPr>
                          <m:degHide m:val="on"/>
                          <m:ctrlPr>
                            <a:rPr lang="hu-HU" sz="19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hu-HU" sz="19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hu-HU" sz="19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𝜅</m:t>
                              </m:r>
                            </m:e>
                            <m:sub>
                              <m:r>
                                <a:rPr lang="hu-HU" sz="19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𝑏</m:t>
                              </m:r>
                            </m:sub>
                          </m:sSub>
                          <m:sSub>
                            <m:sSubPr>
                              <m:ctrlPr>
                                <a:rPr lang="hu-HU" sz="19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hu-HU" sz="19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𝜅</m:t>
                              </m:r>
                            </m:e>
                            <m:sub>
                              <m:r>
                                <a:rPr lang="hu-HU" sz="19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𝑐</m:t>
                              </m:r>
                            </m:sub>
                          </m:sSub>
                          <m:d>
                            <m:dPr>
                              <m:ctrlPr>
                                <a:rPr lang="hu-HU" sz="19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hu-HU" sz="19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1−</m:t>
                              </m:r>
                              <m:r>
                                <a:rPr lang="hu-HU" sz="19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𝐿</m:t>
                              </m:r>
                            </m:e>
                          </m:d>
                        </m:e>
                      </m:rad>
                      <m:r>
                        <a:rPr lang="hu-HU" sz="19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 </m:t>
                      </m:r>
                    </m:oMath>
                  </m:oMathPara>
                </a14:m>
                <a:endParaRPr lang="hu-HU" sz="1900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>
                  <a:lnSpc>
                    <a:spcPct val="110000"/>
                  </a:lnSpc>
                </a:pP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Without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delay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:</a:t>
                </a:r>
                <a:r>
                  <a:rPr lang="hu-HU" sz="21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Z" sz="21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NZ" sz="21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𝒳</m:t>
                        </m:r>
                      </m:e>
                      <m:sub>
                        <m:r>
                          <a:rPr lang="en-NZ" sz="21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𝑜𝑢𝑡</m:t>
                        </m:r>
                        <m:r>
                          <a:rPr lang="en-NZ" sz="21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,</m:t>
                        </m:r>
                        <m:r>
                          <a:rPr lang="en-NZ" sz="21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𝜃</m:t>
                        </m:r>
                        <m:r>
                          <a:rPr lang="en-NZ" sz="21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+</m:t>
                        </m:r>
                        <m:r>
                          <a:rPr lang="en-NZ" sz="21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NZ" sz="21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en-NZ" sz="21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0</m:t>
                        </m:r>
                      </m:e>
                    </m:d>
                    <m:r>
                      <a:rPr lang="en-NZ" sz="2100">
                        <a:solidFill>
                          <a:srgbClr val="002060"/>
                        </a:solidFill>
                        <a:latin typeface="Cambria Math"/>
                        <a:ea typeface="Cambria Math"/>
                      </a:rPr>
                      <m:t>=</m:t>
                    </m:r>
                    <m:f>
                      <m:fPr>
                        <m:ctrlPr>
                          <a:rPr lang="en-NZ" sz="21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</m:ctrlPr>
                      </m:fPr>
                      <m:num>
                        <m:r>
                          <a:rPr lang="en-NZ" sz="2100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1</m:t>
                        </m:r>
                      </m:num>
                      <m:den>
                        <m:r>
                          <a:rPr lang="en-NZ" sz="2100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4</m:t>
                        </m:r>
                      </m:den>
                    </m:f>
                    <m:f>
                      <m:fPr>
                        <m:ctrlPr>
                          <a:rPr lang="en-NZ" sz="21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NZ" sz="2100" i="1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NZ" sz="21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  <a:ea typeface="Cambria Math"/>
                                  </a:rPr>
                                </m:ctrlPr>
                              </m:dPr>
                              <m:e>
                                <m:r>
                                  <a:rPr lang="hu-HU" sz="2100" b="0" i="1" smtClean="0">
                                    <a:solidFill>
                                      <a:srgbClr val="002060"/>
                                    </a:solidFill>
                                    <a:latin typeface="Cambria Math"/>
                                    <a:ea typeface="Cambria Math"/>
                                  </a:rPr>
                                  <m:t>(</m:t>
                                </m:r>
                                <m:r>
                                  <a:rPr lang="en-NZ" sz="21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  <a:ea typeface="Cambria Math"/>
                                  </a:rPr>
                                  <m:t>𝜅</m:t>
                                </m:r>
                                <m:r>
                                  <a:rPr lang="hu-HU" sz="2100" b="0" i="1" smtClean="0">
                                    <a:solidFill>
                                      <a:srgbClr val="002060"/>
                                    </a:solidFill>
                                    <a:latin typeface="Cambria Math"/>
                                    <a:ea typeface="Cambria Math"/>
                                  </a:rPr>
                                  <m:t>+</m:t>
                                </m:r>
                                <m:r>
                                  <a:rPr lang="hu-HU" sz="2100" b="0" i="1" smtClean="0">
                                    <a:solidFill>
                                      <a:srgbClr val="002060"/>
                                    </a:solidFill>
                                    <a:latin typeface="Cambria Math"/>
                                    <a:ea typeface="Cambria Math"/>
                                  </a:rPr>
                                  <m:t>𝑘</m:t>
                                </m:r>
                                <m:func>
                                  <m:funcPr>
                                    <m:ctrlPr>
                                      <a:rPr lang="hu-HU" sz="2100" b="0" i="1" smtClean="0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  <a:ea typeface="Cambria Math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hu-HU" sz="2100" b="0" i="0" smtClean="0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  <a:ea typeface="Cambria Math"/>
                                      </a:rPr>
                                      <m:t>cos</m:t>
                                    </m:r>
                                  </m:fName>
                                  <m:e>
                                    <m:r>
                                      <a:rPr lang="hu-HU" sz="2100" b="0" i="1" smtClean="0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  <a:ea typeface="Cambria Math"/>
                                      </a:rPr>
                                      <m:t>𝜙</m:t>
                                    </m:r>
                                  </m:e>
                                </m:func>
                                <m:r>
                                  <a:rPr lang="hu-HU" sz="2100" b="0" i="1" smtClean="0">
                                    <a:solidFill>
                                      <a:srgbClr val="002060"/>
                                    </a:solidFill>
                                    <a:latin typeface="Cambria Math"/>
                                    <a:ea typeface="Cambria Math"/>
                                  </a:rPr>
                                  <m:t>)</m:t>
                                </m:r>
                                <m:r>
                                  <a:rPr lang="en-NZ" sz="21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  <a:ea typeface="Cambria Math"/>
                                  </a:rPr>
                                  <m:t>−</m:t>
                                </m:r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NZ" sz="2100" i="1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  <a:ea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NZ" sz="2100" i="1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  <a:ea typeface="Cambria Math"/>
                                      </a:rPr>
                                      <m:t>𝜖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NZ" sz="2100" i="1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NZ" sz="2100" i="1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NZ" sz="21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  <a:ea typeface="Cambria Math"/>
                                  </a:rPr>
                                </m:ctrlPr>
                              </m:dPr>
                              <m:e>
                                <m:r>
                                  <a:rPr lang="hu-HU" sz="21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  <a:ea typeface="Cambria Math"/>
                                  </a:rPr>
                                  <m:t>(</m:t>
                                </m:r>
                                <m:r>
                                  <a:rPr lang="en-NZ" sz="21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  <a:ea typeface="Cambria Math"/>
                                  </a:rPr>
                                  <m:t>𝜅</m:t>
                                </m:r>
                                <m:r>
                                  <a:rPr lang="hu-HU" sz="21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  <a:ea typeface="Cambria Math"/>
                                  </a:rPr>
                                  <m:t>+</m:t>
                                </m:r>
                                <m:r>
                                  <a:rPr lang="hu-HU" sz="21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  <a:ea typeface="Cambria Math"/>
                                  </a:rPr>
                                  <m:t>𝑘</m:t>
                                </m:r>
                                <m:func>
                                  <m:funcPr>
                                    <m:ctrlPr>
                                      <a:rPr lang="hu-HU" sz="2100" i="1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  <a:ea typeface="Cambria Math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hu-HU" sz="2100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  <a:ea typeface="Cambria Math"/>
                                      </a:rPr>
                                      <m:t>cos</m:t>
                                    </m:r>
                                  </m:fName>
                                  <m:e>
                                    <m:r>
                                      <a:rPr lang="hu-HU" sz="2100" i="1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  <a:ea typeface="Cambria Math"/>
                                      </a:rPr>
                                      <m:t>𝜙</m:t>
                                    </m:r>
                                  </m:e>
                                </m:func>
                                <m:r>
                                  <a:rPr lang="hu-HU" sz="21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  <a:ea typeface="Cambria Math"/>
                                  </a:rPr>
                                  <m:t>)</m:t>
                                </m:r>
                                <m:r>
                                  <a:rPr lang="en-NZ" sz="21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  <a:ea typeface="Cambria Math"/>
                                  </a:rPr>
                                  <m:t>+</m:t>
                                </m:r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NZ" sz="2100" i="1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  <a:ea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NZ" sz="2100" i="1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  <a:ea typeface="Cambria Math"/>
                                      </a:rPr>
                                      <m:t>𝜖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NZ" sz="2100" i="1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hu-HU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>
                  <a:lnSpc>
                    <a:spcPct val="110000"/>
                  </a:lnSpc>
                </a:pP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With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delay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: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transcendental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equations</a:t>
                </a:r>
                <a:endParaRPr lang="hu-HU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>
                  <a:lnSpc>
                    <a:spcPct val="110000"/>
                  </a:lnSpc>
                </a:pPr>
                <a:endParaRPr lang="hu-HU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3" name="Tartalom hely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87624" y="1772816"/>
                <a:ext cx="6768752" cy="4248472"/>
              </a:xfrm>
              <a:blipFill rotWithShape="1">
                <a:blip r:embed="rId2"/>
                <a:stretch>
                  <a:fillRect l="-631" t="-717" b="-11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Kép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2210994"/>
            <a:ext cx="6264696" cy="3399059"/>
          </a:xfrm>
          <a:prstGeom prst="rect">
            <a:avLst/>
          </a:prstGeom>
          <a:ln w="38100">
            <a:solidFill>
              <a:srgbClr val="002060"/>
            </a:solidFill>
          </a:ln>
        </p:spPr>
      </p:pic>
      <p:pic>
        <p:nvPicPr>
          <p:cNvPr id="5" name="Kép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3054" y="2060288"/>
            <a:ext cx="2644305" cy="2664856"/>
          </a:xfrm>
          <a:prstGeom prst="rect">
            <a:avLst/>
          </a:prstGeom>
          <a:ln w="28575">
            <a:solidFill>
              <a:srgbClr val="002060"/>
            </a:solidFill>
          </a:ln>
        </p:spPr>
      </p:pic>
      <p:pic>
        <p:nvPicPr>
          <p:cNvPr id="6" name="Picture 2" descr="D:\Dokumentumok\Auckland\Research\Conference\Poster\Pictures\Bifurc_k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2059728"/>
            <a:ext cx="2643454" cy="2664000"/>
          </a:xfrm>
          <a:prstGeom prst="rect">
            <a:avLst/>
          </a:prstGeom>
          <a:noFill/>
          <a:ln w="28575">
            <a:solidFill>
              <a:srgbClr val="00206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C:\Users\niki\AppData\Local\Microsoft\Windows\INetCache\IE\3E8BLUJN\dog_clipart_by_fabbazattt[1].png">
            <a:hlinkClick r:id="rId6" action="ppaction://hlinksldjump"/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9817" y="0"/>
            <a:ext cx="734183" cy="663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1" descr="C:\Users\niki\AppData\Local\Microsoft\Windows\INetCache\IE\HEEOQ77Q\thumbtack[1].png"/>
          <p:cNvPicPr>
            <a:picLocks noChangeAspect="1" noChangeArrowheads="1"/>
          </p:cNvPicPr>
          <p:nvPr/>
        </p:nvPicPr>
        <p:blipFill>
          <a:blip r:embed="rId8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4368" y="358507"/>
            <a:ext cx="661073" cy="529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1" descr="C:\Users\niki\AppData\Local\Microsoft\Windows\INetCache\IE\HEEOQ77Q\thumbtack[1].png"/>
          <p:cNvPicPr>
            <a:picLocks noChangeAspect="1" noChangeArrowheads="1"/>
          </p:cNvPicPr>
          <p:nvPr/>
        </p:nvPicPr>
        <p:blipFill>
          <a:blip r:embed="rId8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98560" y="332656"/>
            <a:ext cx="661072" cy="529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857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-1.47086E-6 L 0.20868 -0.20652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34" y="-1033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000"/>
                            </p:stCondLst>
                            <p:childTnLst>
                              <p:par>
                                <p:cTn id="72" presetID="2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3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65000" y="65000"/>
                                    </p:animScale>
                                  </p:childTnLst>
                                </p:cTn>
                              </p:par>
                              <p:par>
                                <p:cTn id="8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1.68363E-6 L 0.1401 0.23612 " pathEditMode="relative" rAng="0" ptsTypes="AA">
                                      <p:cBhvr>
                                        <p:cTn id="85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97" y="11795"/>
                                    </p:animMotion>
                                  </p:childTnLst>
                                </p:cTn>
                              </p:par>
                              <p:par>
                                <p:cTn id="8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971600" y="764704"/>
            <a:ext cx="7200799" cy="955234"/>
          </a:xfrm>
        </p:spPr>
        <p:txBody>
          <a:bodyPr>
            <a:normAutofit fontScale="90000"/>
          </a:bodyPr>
          <a:lstStyle/>
          <a:p>
            <a:r>
              <a:rPr lang="hu-HU" sz="6200" dirty="0" err="1" smtClean="0">
                <a:solidFill>
                  <a:srgbClr val="002060"/>
                </a:solidFill>
                <a:latin typeface="Freestyle Script" panose="030804020302050B0404" pitchFamily="66" charset="0"/>
              </a:rPr>
              <a:t>Squeezing</a:t>
            </a:r>
            <a:r>
              <a:rPr lang="hu-HU" sz="6200" dirty="0" smtClean="0">
                <a:solidFill>
                  <a:srgbClr val="002060"/>
                </a:solidFill>
                <a:latin typeface="Freestyle Script" panose="030804020302050B0404" pitchFamily="66" charset="0"/>
              </a:rPr>
              <a:t> </a:t>
            </a:r>
            <a:r>
              <a:rPr lang="hu-HU" sz="6200" dirty="0" err="1" smtClean="0">
                <a:solidFill>
                  <a:srgbClr val="002060"/>
                </a:solidFill>
                <a:latin typeface="Freestyle Script" panose="030804020302050B0404" pitchFamily="66" charset="0"/>
              </a:rPr>
              <a:t>spectra</a:t>
            </a:r>
            <a:r>
              <a:rPr lang="hu-HU" sz="6000" baseline="450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[1]</a:t>
            </a:r>
            <a:endParaRPr lang="en-NZ" sz="5600" dirty="0">
              <a:solidFill>
                <a:srgbClr val="002060"/>
              </a:solidFill>
              <a:latin typeface="Freestyle Script" panose="030804020302050B0404" pitchFamily="66" charset="0"/>
            </a:endParaRPr>
          </a:p>
        </p:txBody>
      </p:sp>
      <p:pic>
        <p:nvPicPr>
          <p:cNvPr id="4" name="Picture 2" descr="C:\Users\niki\AppData\Local\Microsoft\Windows\INetCache\IE\3E8BLUJN\dog_clipart_by_fabbazattt[1].png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9817" y="0"/>
            <a:ext cx="734183" cy="663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Saját film 1L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715683" y="1700808"/>
            <a:ext cx="5712634" cy="4284476"/>
          </a:xfrm>
          <a:prstGeom prst="rect">
            <a:avLst/>
          </a:prstGeom>
          <a:ln w="28575">
            <a:solidFill>
              <a:srgbClr val="002060"/>
            </a:solidFill>
          </a:ln>
        </p:spPr>
      </p:pic>
      <p:pic>
        <p:nvPicPr>
          <p:cNvPr id="6" name="Picture 11" descr="C:\Users\niki\AppData\Local\Microsoft\Windows\INetCache\IE\HEEOQ77Q\thumbtack[1].png"/>
          <p:cNvPicPr>
            <a:picLocks noChangeAspect="1" noChangeArrowheads="1"/>
          </p:cNvPicPr>
          <p:nvPr/>
        </p:nvPicPr>
        <p:blipFill>
          <a:blip r:embed="rId7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4368" y="358507"/>
            <a:ext cx="661073" cy="529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1" descr="C:\Users\niki\AppData\Local\Microsoft\Windows\INetCache\IE\HEEOQ77Q\thumbtack[1].png"/>
          <p:cNvPicPr>
            <a:picLocks noChangeAspect="1" noChangeArrowheads="1"/>
          </p:cNvPicPr>
          <p:nvPr/>
        </p:nvPicPr>
        <p:blipFill>
          <a:blip r:embed="rId7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98560" y="332656"/>
            <a:ext cx="661072" cy="529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églalap 8"/>
          <p:cNvSpPr/>
          <p:nvPr/>
        </p:nvSpPr>
        <p:spPr>
          <a:xfrm>
            <a:off x="1619672" y="6032321"/>
            <a:ext cx="328769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1200" baseline="45000" dirty="0">
                <a:solidFill>
                  <a:srgbClr val="002060"/>
                </a:solidFill>
                <a:latin typeface="Centaur" panose="02030504050205020304" pitchFamily="18" charset="0"/>
              </a:rPr>
              <a:t>[</a:t>
            </a:r>
            <a:r>
              <a:rPr lang="hu-HU" sz="1200" baseline="450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1]</a:t>
            </a:r>
            <a:r>
              <a:rPr lang="en-US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M</a:t>
            </a:r>
            <a:r>
              <a:rPr lang="en-US" sz="1200" dirty="0">
                <a:solidFill>
                  <a:srgbClr val="002060"/>
                </a:solidFill>
                <a:latin typeface="Centaur" panose="02030504050205020304" pitchFamily="18" charset="0"/>
              </a:rPr>
              <a:t>. J. </a:t>
            </a:r>
            <a:r>
              <a:rPr lang="en-US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Collett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, </a:t>
            </a:r>
            <a:r>
              <a:rPr lang="en-US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C</a:t>
            </a:r>
            <a:r>
              <a:rPr lang="en-US" sz="1200" dirty="0">
                <a:solidFill>
                  <a:srgbClr val="002060"/>
                </a:solidFill>
                <a:latin typeface="Centaur" panose="02030504050205020304" pitchFamily="18" charset="0"/>
              </a:rPr>
              <a:t>. W. </a:t>
            </a:r>
            <a:r>
              <a:rPr lang="en-US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Gardiner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, PRA, </a:t>
            </a:r>
            <a:r>
              <a:rPr lang="hu-HU" sz="1200" b="1" dirty="0" smtClean="0">
                <a:solidFill>
                  <a:srgbClr val="002060"/>
                </a:solidFill>
                <a:latin typeface="Centaur" panose="02030504050205020304" pitchFamily="18" charset="0"/>
              </a:rPr>
              <a:t>30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:1386 (1984) </a:t>
            </a:r>
            <a:endParaRPr 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2497142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1053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  <p:bldLst>
      <p:bldP spid="2" grpId="0"/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971600" y="817583"/>
            <a:ext cx="7200799" cy="955234"/>
          </a:xfrm>
        </p:spPr>
        <p:txBody>
          <a:bodyPr>
            <a:normAutofit/>
          </a:bodyPr>
          <a:lstStyle/>
          <a:p>
            <a:r>
              <a:rPr lang="hu-HU" sz="5600" dirty="0" err="1" smtClean="0">
                <a:solidFill>
                  <a:srgbClr val="002060"/>
                </a:solidFill>
                <a:latin typeface="Freestyle Script" panose="030804020302050B0404" pitchFamily="66" charset="0"/>
              </a:rPr>
              <a:t>When</a:t>
            </a:r>
            <a:r>
              <a:rPr lang="hu-HU" sz="5600" dirty="0" smtClean="0">
                <a:solidFill>
                  <a:srgbClr val="002060"/>
                </a:solidFill>
                <a:latin typeface="Freestyle Script" panose="030804020302050B0404" pitchFamily="66" charset="0"/>
              </a:rPr>
              <a:t> </a:t>
            </a:r>
            <a:r>
              <a:rPr lang="hu-HU" sz="5600" dirty="0" err="1" smtClean="0">
                <a:solidFill>
                  <a:srgbClr val="002060"/>
                </a:solidFill>
                <a:latin typeface="Freestyle Script" panose="030804020302050B0404" pitchFamily="66" charset="0"/>
              </a:rPr>
              <a:t>do</a:t>
            </a:r>
            <a:r>
              <a:rPr lang="hu-HU" sz="5600" dirty="0" smtClean="0">
                <a:solidFill>
                  <a:srgbClr val="002060"/>
                </a:solidFill>
                <a:latin typeface="Freestyle Script" panose="030804020302050B0404" pitchFamily="66" charset="0"/>
              </a:rPr>
              <a:t> </a:t>
            </a:r>
            <a:r>
              <a:rPr lang="hu-HU" sz="5600" dirty="0" err="1" smtClean="0">
                <a:solidFill>
                  <a:srgbClr val="002060"/>
                </a:solidFill>
                <a:latin typeface="Freestyle Script" panose="030804020302050B0404" pitchFamily="66" charset="0"/>
              </a:rPr>
              <a:t>these</a:t>
            </a:r>
            <a:r>
              <a:rPr lang="hu-HU" sz="5600" dirty="0" smtClean="0">
                <a:solidFill>
                  <a:srgbClr val="002060"/>
                </a:solidFill>
                <a:latin typeface="Freestyle Script" panose="030804020302050B0404" pitchFamily="66" charset="0"/>
              </a:rPr>
              <a:t> </a:t>
            </a:r>
            <a:r>
              <a:rPr lang="hu-HU" sz="5600" dirty="0" err="1" smtClean="0">
                <a:solidFill>
                  <a:srgbClr val="002060"/>
                </a:solidFill>
                <a:latin typeface="Freestyle Script" panose="030804020302050B0404" pitchFamily="66" charset="0"/>
              </a:rPr>
              <a:t>peaks</a:t>
            </a:r>
            <a:r>
              <a:rPr lang="hu-HU" sz="5600" dirty="0" smtClean="0">
                <a:solidFill>
                  <a:srgbClr val="002060"/>
                </a:solidFill>
                <a:latin typeface="Freestyle Script" panose="030804020302050B0404" pitchFamily="66" charset="0"/>
              </a:rPr>
              <a:t> </a:t>
            </a:r>
            <a:r>
              <a:rPr lang="hu-HU" sz="5600" dirty="0" err="1" smtClean="0">
                <a:solidFill>
                  <a:srgbClr val="002060"/>
                </a:solidFill>
                <a:latin typeface="Freestyle Script" panose="030804020302050B0404" pitchFamily="66" charset="0"/>
              </a:rPr>
              <a:t>appear</a:t>
            </a:r>
            <a:r>
              <a:rPr lang="hu-HU" sz="5600" dirty="0" smtClean="0">
                <a:solidFill>
                  <a:srgbClr val="002060"/>
                </a:solidFill>
                <a:latin typeface="Freestyle Script" panose="030804020302050B0404" pitchFamily="66" charset="0"/>
              </a:rPr>
              <a:t>?</a:t>
            </a:r>
            <a:endParaRPr lang="en-NZ" sz="5600" dirty="0">
              <a:solidFill>
                <a:srgbClr val="002060"/>
              </a:solidFill>
              <a:latin typeface="Freestyle Script" panose="030804020302050B04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artalom helye 2"/>
              <p:cNvSpPr>
                <a:spLocks noGrp="1"/>
              </p:cNvSpPr>
              <p:nvPr>
                <p:ph idx="1"/>
              </p:nvPr>
            </p:nvSpPr>
            <p:spPr>
              <a:xfrm>
                <a:off x="1187623" y="1916832"/>
                <a:ext cx="6661357" cy="4032448"/>
              </a:xfrm>
            </p:spPr>
            <p:txBody>
              <a:bodyPr>
                <a:normAutofit fontScale="92500" lnSpcReduction="20000"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Perfect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squeezing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is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associated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with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change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in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stability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and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singular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behaviour</a:t>
                </a:r>
                <a:endParaRPr lang="hu-HU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>
                  <a:lnSpc>
                    <a:spcPct val="110000"/>
                  </a:lnSpc>
                </a:pP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For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hu-HU" sz="18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hu-HU" sz="1800" b="0" i="0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sin</m:t>
                        </m:r>
                      </m:fName>
                      <m:e>
                        <m:r>
                          <a:rPr lang="hu-HU" sz="18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𝜙</m:t>
                        </m:r>
                      </m:e>
                    </m:func>
                    <m:r>
                      <a:rPr lang="hu-HU" sz="1800" b="0" i="1" smtClean="0">
                        <a:solidFill>
                          <a:srgbClr val="002060"/>
                        </a:solidFill>
                        <a:latin typeface="Cambria Math"/>
                      </a:rPr>
                      <m:t>=0</m:t>
                    </m:r>
                  </m:oMath>
                </a14:m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,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characteristic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quantities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hu-HU" sz="16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hu-HU" sz="16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hu-HU" sz="1600" b="0" i="1" smtClean="0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hu-HU" sz="1600" b="0" i="1" smtClean="0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𝜖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hu-HU" sz="1600" b="0" i="0" smtClean="0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Δ</m:t>
                                </m:r>
                              </m:sub>
                            </m:sSub>
                          </m:e>
                        </m:d>
                        <m:r>
                          <a:rPr lang="hu-HU" sz="16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=</m:t>
                        </m:r>
                        <m:rad>
                          <m:radPr>
                            <m:degHide m:val="on"/>
                            <m:ctrlPr>
                              <a:rPr lang="hu-HU" sz="16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radPr>
                          <m:deg/>
                          <m:e>
                            <m:r>
                              <a:rPr lang="hu-HU" sz="16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|</m:t>
                            </m:r>
                            <m:sSup>
                              <m:sSupPr>
                                <m:ctrlPr>
                                  <a:rPr lang="hu-HU" sz="1600" b="0" i="1" smtClean="0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</m:ctrlPr>
                              </m:sSupPr>
                              <m:e>
                                <m:r>
                                  <a:rPr lang="hu-HU" sz="1600" b="0" i="1" smtClean="0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𝜖</m:t>
                                </m:r>
                                <m:r>
                                  <a:rPr lang="hu-HU" sz="1600" b="0" i="1" smtClean="0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|</m:t>
                                </m:r>
                              </m:e>
                              <m:sup>
                                <m:r>
                                  <a:rPr lang="hu-HU" sz="1600" b="0" i="1" smtClean="0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hu-HU" sz="16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hu-HU" sz="1600" b="0" i="1" smtClean="0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hu-HU" sz="1600" b="0" i="0" smtClean="0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Δ</m:t>
                                </m:r>
                              </m:e>
                              <m:sup>
                                <m:r>
                                  <a:rPr lang="hu-HU" sz="1600" b="0" i="1" smtClean="0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  <m:r>
                          <a:rPr lang="hu-HU" sz="16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,  </m:t>
                        </m:r>
                        <m:r>
                          <a:rPr lang="hu-HU" sz="18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𝑘</m:t>
                        </m:r>
                        <m:r>
                          <a:rPr lang="hu-HU" sz="18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=2</m:t>
                        </m:r>
                        <m:rad>
                          <m:radPr>
                            <m:degHide m:val="on"/>
                            <m:ctrlPr>
                              <a:rPr lang="hu-HU" sz="18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radPr>
                          <m:deg/>
                          <m:e>
                            <m:sSub>
                              <m:sSubPr>
                                <m:ctrlPr>
                                  <a:rPr lang="hu-HU" sz="18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hu-HU" sz="18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𝜅</m:t>
                                </m:r>
                              </m:e>
                              <m:sub>
                                <m:r>
                                  <a:rPr lang="hu-HU" sz="18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𝑏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hu-HU" sz="18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hu-HU" sz="18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𝜅</m:t>
                                </m:r>
                              </m:e>
                              <m:sub>
                                <m:r>
                                  <a:rPr lang="hu-HU" sz="18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𝑐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hu-HU" sz="18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hu-HU" sz="18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1−</m:t>
                                </m:r>
                                <m:r>
                                  <a:rPr lang="hu-HU" sz="18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𝐿</m:t>
                                </m:r>
                              </m:e>
                            </m:d>
                          </m:e>
                        </m:rad>
                      </m:e>
                    </m:d>
                  </m:oMath>
                </a14:m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:</a:t>
                </a:r>
              </a:p>
              <a:p>
                <a:pPr lvl="1">
                  <a:lnSpc>
                    <a:spcPct val="110000"/>
                  </a:lnSpc>
                </a:pP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Local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oscillator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phase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hu-HU" sz="16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hu-HU" sz="16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𝜃</m:t>
                        </m:r>
                      </m:e>
                      <m:sup>
                        <m:r>
                          <a:rPr lang="hu-HU" sz="16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′</m:t>
                        </m:r>
                      </m:sup>
                    </m:sSup>
                    <m:r>
                      <a:rPr lang="hu-HU" sz="1600" b="0" i="1" smtClean="0">
                        <a:solidFill>
                          <a:srgbClr val="002060"/>
                        </a:solidFill>
                        <a:latin typeface="Cambria Math"/>
                      </a:rPr>
                      <m:t>=</m:t>
                    </m:r>
                    <m:r>
                      <a:rPr lang="hu-HU" sz="1600" b="0" i="1" smtClean="0">
                        <a:solidFill>
                          <a:srgbClr val="002060"/>
                        </a:solidFill>
                        <a:latin typeface="Cambria Math"/>
                      </a:rPr>
                      <m:t>𝜃</m:t>
                    </m:r>
                    <m:r>
                      <a:rPr lang="hu-HU" sz="1600" b="0" i="1" smtClean="0">
                        <a:solidFill>
                          <a:srgbClr val="002060"/>
                        </a:solidFill>
                        <a:latin typeface="Cambria Math"/>
                      </a:rPr>
                      <m:t>−</m:t>
                    </m:r>
                    <m:r>
                      <a:rPr lang="hu-HU" sz="1600" b="0" i="1" smtClean="0">
                        <a:solidFill>
                          <a:srgbClr val="002060"/>
                        </a:solidFill>
                        <a:latin typeface="Cambria Math"/>
                      </a:rPr>
                      <m:t>𝜋</m:t>
                    </m:r>
                    <m:r>
                      <a:rPr lang="hu-HU" sz="1600" b="0" i="1" smtClean="0">
                        <a:solidFill>
                          <a:srgbClr val="002060"/>
                        </a:solidFill>
                        <a:latin typeface="Cambria Math"/>
                      </a:rPr>
                      <m:t>+</m:t>
                    </m:r>
                    <m:func>
                      <m:funcPr>
                        <m:ctrlPr>
                          <a:rPr lang="hu-HU" sz="16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hu-HU" sz="1600" b="0" i="0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arcsin</m:t>
                        </m:r>
                      </m:fName>
                      <m:e>
                        <m:d>
                          <m:dPr>
                            <m:ctrlPr>
                              <a:rPr lang="hu-HU" sz="16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hu-HU" sz="1600" b="0" i="1" smtClean="0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</m:ctrlPr>
                              </m:fPr>
                              <m:num>
                                <m:r>
                                  <m:rPr>
                                    <m:sty m:val="p"/>
                                  </m:rPr>
                                  <a:rPr lang="hu-HU" sz="1600" b="0" i="0" smtClean="0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Δ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hu-HU" sz="1600" b="0" i="1" smtClean="0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hu-HU" sz="1600" b="0" i="1" smtClean="0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</a:rPr>
                                      <m:t>|</m:t>
                                    </m:r>
                                    <m:r>
                                      <a:rPr lang="hu-HU" sz="1600" b="0" i="1" smtClean="0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hu-HU" sz="1600" b="0" i="0" smtClean="0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</a:rPr>
                                      <m:t>Δ</m:t>
                                    </m:r>
                                  </m:sub>
                                </m:sSub>
                                <m:r>
                                  <a:rPr lang="hu-HU" sz="1600" b="0" i="1" smtClean="0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|</m:t>
                                </m:r>
                              </m:den>
                            </m:f>
                          </m:e>
                        </m:d>
                      </m:e>
                    </m:func>
                    <m:r>
                      <a:rPr lang="hu-HU" sz="1600" b="0" i="0" smtClean="0">
                        <a:solidFill>
                          <a:srgbClr val="002060"/>
                        </a:solidFill>
                        <a:latin typeface="Cambria Math"/>
                      </a:rPr>
                      <m:t>, </m:t>
                    </m:r>
                  </m:oMath>
                </a14:m>
                <a:endParaRPr lang="hu-HU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Time-delay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hu-HU" sz="17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hu-HU" sz="17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𝜏</m:t>
                        </m:r>
                      </m:e>
                      <m:sub>
                        <m:r>
                          <a:rPr lang="hu-HU" sz="17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𝑠</m:t>
                        </m:r>
                        <m:r>
                          <a:rPr lang="hu-HU" sz="17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,</m:t>
                        </m:r>
                        <m:r>
                          <a:rPr lang="hu-HU" sz="17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𝑛</m:t>
                        </m:r>
                        <m:r>
                          <a:rPr lang="hu-HU" sz="17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hu-HU" sz="1700" b="0" i="0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Δ</m:t>
                        </m:r>
                      </m:sub>
                    </m:sSub>
                    <m:r>
                      <a:rPr lang="hu-HU" sz="1700" b="0" i="1" smtClean="0">
                        <a:solidFill>
                          <a:srgbClr val="002060"/>
                        </a:solidFill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hu-HU" sz="17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hu-HU" sz="17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hu-HU" sz="1700" b="0" i="0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arccos</m:t>
                            </m:r>
                          </m:fName>
                          <m:e>
                            <m:d>
                              <m:dPr>
                                <m:ctrlPr>
                                  <a:rPr lang="hu-HU" sz="1700" b="0" i="1" smtClean="0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hu-HU" sz="1700" b="0" i="1" smtClean="0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hu-HU" sz="1700" i="1">
                                            <a:solidFill>
                                              <a:srgbClr val="002060"/>
                                            </a:solidFill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hu-HU" sz="1700" i="1">
                                                <a:solidFill>
                                                  <a:srgbClr val="002060"/>
                                                </a:solidFill>
                                                <a:latin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hu-HU" sz="1700" i="1">
                                                <a:solidFill>
                                                  <a:srgbClr val="002060"/>
                                                </a:solidFill>
                                                <a:latin typeface="Cambria Math"/>
                                              </a:rPr>
                                              <m:t>𝜖</m:t>
                                            </m:r>
                                          </m:e>
                                          <m:sub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hu-HU" sz="1700">
                                                <a:solidFill>
                                                  <a:srgbClr val="002060"/>
                                                </a:solidFill>
                                                <a:latin typeface="Cambria Math"/>
                                              </a:rPr>
                                              <m:t>Δ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  <m:r>
                                      <a:rPr lang="hu-HU" sz="1700" b="0" i="1" smtClean="0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</a:rPr>
                                      <m:t>−</m:t>
                                    </m:r>
                                    <m:r>
                                      <a:rPr lang="hu-HU" sz="1700" b="0" i="1" smtClean="0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</a:rPr>
                                      <m:t>𝜅</m:t>
                                    </m:r>
                                  </m:num>
                                  <m:den>
                                    <m:r>
                                      <a:rPr lang="hu-HU" sz="1700" b="0" i="1" smtClean="0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</a:rPr>
                                      <m:t>𝑘</m:t>
                                    </m:r>
                                  </m:den>
                                </m:f>
                              </m:e>
                            </m:d>
                            <m:r>
                              <a:rPr lang="hu-HU" sz="17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+2</m:t>
                            </m:r>
                            <m:r>
                              <a:rPr lang="hu-HU" sz="17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𝑛</m:t>
                            </m:r>
                            <m:r>
                              <a:rPr lang="hu-HU" sz="17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𝜋</m:t>
                            </m:r>
                          </m:e>
                        </m:func>
                      </m:num>
                      <m:den>
                        <m:sSub>
                          <m:sSubPr>
                            <m:ctrlPr>
                              <a:rPr lang="hu-HU" sz="17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hu-HU" sz="17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𝜈</m:t>
                            </m:r>
                          </m:e>
                          <m:sub>
                            <m:r>
                              <a:rPr lang="hu-HU" sz="17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𝑠</m:t>
                            </m:r>
                            <m:r>
                              <a:rPr lang="hu-HU" sz="17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hu-HU" sz="1700" b="0" i="0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Δ</m:t>
                            </m:r>
                          </m:sub>
                        </m:sSub>
                      </m:den>
                    </m:f>
                  </m:oMath>
                </a14:m>
                <a:endParaRPr lang="hu-HU" sz="1700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Frequency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hu-HU" sz="1600" i="1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hu-HU" sz="16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𝜈</m:t>
                        </m:r>
                      </m:e>
                      <m:sub>
                        <m:r>
                          <a:rPr lang="hu-HU" sz="16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𝑠</m:t>
                        </m:r>
                        <m:r>
                          <a:rPr lang="hu-HU" sz="16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hu-HU" sz="1600">
                            <a:solidFill>
                              <a:srgbClr val="002060"/>
                            </a:solidFill>
                            <a:latin typeface="Cambria Math"/>
                          </a:rPr>
                          <m:t>Δ</m:t>
                        </m:r>
                      </m:sub>
                    </m:sSub>
                    <m:r>
                      <a:rPr lang="hu-HU" sz="1600" i="1">
                        <a:solidFill>
                          <a:srgbClr val="002060"/>
                        </a:solidFill>
                        <a:latin typeface="Cambria Math"/>
                      </a:rPr>
                      <m:t>=</m:t>
                    </m:r>
                    <m:r>
                      <a:rPr lang="hu-HU" sz="1600" b="0" i="1" smtClean="0">
                        <a:solidFill>
                          <a:srgbClr val="002060"/>
                        </a:solidFill>
                        <a:latin typeface="Cambria Math"/>
                      </a:rPr>
                      <m:t>±</m:t>
                    </m:r>
                    <m:rad>
                      <m:radPr>
                        <m:degHide m:val="on"/>
                        <m:ctrlPr>
                          <a:rPr lang="hu-HU" sz="16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hu-HU" sz="16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hu-HU" sz="16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𝑘</m:t>
                            </m:r>
                          </m:e>
                          <m:sup>
                            <m:r>
                              <a:rPr lang="hu-HU" sz="16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2</m:t>
                            </m:r>
                          </m:sup>
                        </m:sSup>
                        <m:r>
                          <a:rPr lang="hu-HU" sz="16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−</m:t>
                        </m:r>
                        <m:sSup>
                          <m:sSupPr>
                            <m:ctrlPr>
                              <a:rPr lang="hu-HU" sz="16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hu-HU" sz="1600" b="0" i="1" smtClean="0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hu-HU" sz="1600" b="0" i="1" smtClean="0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hu-HU" sz="1600" b="0" i="1" smtClean="0">
                                            <a:solidFill>
                                              <a:srgbClr val="002060"/>
                                            </a:solidFill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hu-HU" sz="1600" b="0" i="1" smtClean="0">
                                            <a:solidFill>
                                              <a:srgbClr val="002060"/>
                                            </a:solidFill>
                                            <a:latin typeface="Cambria Math"/>
                                          </a:rPr>
                                          <m:t>𝜖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hu-HU" sz="1600" b="0" i="0" smtClean="0">
                                            <a:solidFill>
                                              <a:srgbClr val="002060"/>
                                            </a:solidFill>
                                            <a:latin typeface="Cambria Math"/>
                                          </a:rPr>
                                          <m:t>Δ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hu-HU" sz="1600" b="0" i="1" smtClean="0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−</m:t>
                                </m:r>
                                <m:r>
                                  <a:rPr lang="hu-HU" sz="1600" b="0" i="1" smtClean="0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𝜅</m:t>
                                </m:r>
                              </m:e>
                            </m:d>
                          </m:e>
                          <m:sup>
                            <m:r>
                              <a:rPr lang="hu-HU" sz="16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endParaRPr lang="hu-HU" sz="1600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>
                  <a:lnSpc>
                    <a:spcPct val="110000"/>
                  </a:lnSpc>
                  <a:spcBef>
                    <a:spcPts val="1800"/>
                  </a:spcBef>
                </a:pP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With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loss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wider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range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of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tunability</a:t>
                </a:r>
                <a:endParaRPr lang="hu-HU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marL="0" indent="0">
                  <a:lnSpc>
                    <a:spcPct val="110000"/>
                  </a:lnSpc>
                  <a:spcBef>
                    <a:spcPts val="800"/>
                  </a:spcBef>
                  <a:buNone/>
                </a:pPr>
                <a:r>
                  <a:rPr lang="hu-HU" sz="1900" dirty="0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	 </a:t>
                </a:r>
                <a:r>
                  <a:rPr lang="hu-HU" sz="1900" dirty="0" smtClean="0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Z" sz="22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NZ" sz="22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𝒳</m:t>
                        </m:r>
                      </m:e>
                      <m:sub>
                        <m:r>
                          <a:rPr lang="en-NZ" sz="22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𝑜𝑢𝑡</m:t>
                        </m:r>
                        <m:r>
                          <a:rPr lang="en-NZ" sz="22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,</m:t>
                        </m:r>
                        <m:sSup>
                          <m:sSupPr>
                            <m:ctrlPr>
                              <a:rPr lang="hu-HU" sz="22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sSupPr>
                          <m:e>
                            <m:r>
                              <a:rPr lang="en-NZ" sz="2200" i="1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  <m:t>𝜃</m:t>
                            </m:r>
                          </m:e>
                          <m:sup>
                            <m:r>
                              <a:rPr lang="hu-HU" sz="22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  <m:t>′</m:t>
                            </m:r>
                          </m:sup>
                        </m:sSup>
                      </m:sub>
                    </m:sSub>
                    <m:d>
                      <m:dPr>
                        <m:ctrlPr>
                          <a:rPr lang="en-NZ" sz="22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hu-HU" sz="22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hu-HU" sz="22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  <m:t>𝜈</m:t>
                            </m:r>
                          </m:e>
                          <m:sub>
                            <m:r>
                              <a:rPr lang="hu-HU" sz="22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  <m:t>𝑠</m:t>
                            </m:r>
                            <m:r>
                              <a:rPr lang="hu-HU" sz="22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hu-HU" sz="2200" b="0" i="0" smtClean="0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  <m:t>Δ</m:t>
                            </m:r>
                          </m:sub>
                        </m:sSub>
                      </m:e>
                    </m:d>
                    <m:r>
                      <a:rPr lang="hu-HU" sz="2200" b="0" i="1" smtClean="0">
                        <a:solidFill>
                          <a:srgbClr val="002060"/>
                        </a:solidFill>
                        <a:latin typeface="Cambria Math"/>
                        <a:ea typeface="Cambria Math"/>
                      </a:rPr>
                      <m:t>=</m:t>
                    </m:r>
                    <m:f>
                      <m:fPr>
                        <m:ctrlPr>
                          <a:rPr lang="hu-HU" sz="22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hu-HU" sz="22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hu-HU" sz="22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4</m:t>
                        </m:r>
                      </m:den>
                    </m:f>
                    <m:f>
                      <m:fPr>
                        <m:ctrlPr>
                          <a:rPr lang="hu-HU" sz="22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hu-HU" sz="22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𝐿</m:t>
                        </m:r>
                        <m:sSub>
                          <m:sSubPr>
                            <m:ctrlPr>
                              <a:rPr lang="hu-HU" sz="22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hu-HU" sz="22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𝜅</m:t>
                            </m:r>
                          </m:e>
                          <m:sub>
                            <m:r>
                              <a:rPr lang="hu-HU" sz="22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𝑐</m:t>
                            </m:r>
                          </m:sub>
                        </m:sSub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hu-HU" sz="22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hu-HU" sz="2200" b="0" i="1" smtClean="0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hu-HU" sz="2200" b="0" i="1" smtClean="0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𝜖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hu-HU" sz="2200" b="0" i="0" smtClean="0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Δ</m:t>
                                </m:r>
                              </m:sub>
                            </m:sSub>
                          </m:e>
                        </m:d>
                      </m:den>
                    </m:f>
                  </m:oMath>
                </a14:m>
                <a:endParaRPr lang="hu-HU" sz="2200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3" name="Tartalom hely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87623" y="1916832"/>
                <a:ext cx="6661357" cy="4032448"/>
              </a:xfrm>
              <a:blipFill rotWithShape="1">
                <a:blip r:embed="rId2"/>
                <a:stretch>
                  <a:fillRect l="-915" t="-1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Kép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0" t="7199" r="8060"/>
          <a:stretch/>
        </p:blipFill>
        <p:spPr>
          <a:xfrm>
            <a:off x="5292080" y="3699185"/>
            <a:ext cx="2952989" cy="2034071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7" name="Kép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0" t="7199" r="8060"/>
          <a:stretch/>
        </p:blipFill>
        <p:spPr>
          <a:xfrm>
            <a:off x="1547664" y="1772816"/>
            <a:ext cx="4913312" cy="338437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8" name="Picture 2" descr="C:\Users\niki\AppData\Local\Microsoft\Windows\INetCache\IE\3E8BLUJN\dog_clipart_by_fabbazattt[1].pn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9817" y="0"/>
            <a:ext cx="734183" cy="663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1" descr="C:\Users\niki\AppData\Local\Microsoft\Windows\INetCache\IE\HEEOQ77Q\thumbtack[1].png"/>
          <p:cNvPicPr>
            <a:picLocks noChangeAspect="1" noChangeArrowheads="1"/>
          </p:cNvPicPr>
          <p:nvPr/>
        </p:nvPicPr>
        <p:blipFill>
          <a:blip r:embed="rId7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4368" y="358507"/>
            <a:ext cx="661073" cy="529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1" descr="C:\Users\niki\AppData\Local\Microsoft\Windows\INetCache\IE\HEEOQ77Q\thumbtack[1].png"/>
          <p:cNvPicPr>
            <a:picLocks noChangeAspect="1" noChangeArrowheads="1"/>
          </p:cNvPicPr>
          <p:nvPr/>
        </p:nvPicPr>
        <p:blipFill>
          <a:blip r:embed="rId7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98560" y="332656"/>
            <a:ext cx="661072" cy="529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9685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8" dur="2000" fill="hold"/>
                                        <p:tgtEl>
                                          <p:spTgt spid="6"/>
                                        </p:tgtEl>
                                      </p:cBhvr>
                                      <p:by x="165000" y="165000"/>
                                    </p:animScale>
                                  </p:childTnLst>
                                </p:cTn>
                              </p:par>
                              <p:par>
                                <p:cTn id="5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1.11022E-16 L -0.3033 -0.17708 " pathEditMode="relative" rAng="0" ptsTypes="AA">
                                      <p:cBhvr>
                                        <p:cTn id="6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174" y="-886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000"/>
                            </p:stCondLst>
                            <p:childTnLst>
                              <p:par>
                                <p:cTn id="6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Csoportba foglalás 16"/>
          <p:cNvGrpSpPr/>
          <p:nvPr/>
        </p:nvGrpSpPr>
        <p:grpSpPr>
          <a:xfrm>
            <a:off x="2161032" y="1660983"/>
            <a:ext cx="4821937" cy="4227322"/>
            <a:chOff x="2312400" y="1812000"/>
            <a:chExt cx="4821937" cy="4227322"/>
          </a:xfrm>
        </p:grpSpPr>
        <p:grpSp>
          <p:nvGrpSpPr>
            <p:cNvPr id="79" name="Csoportba foglalás 78"/>
            <p:cNvGrpSpPr/>
            <p:nvPr/>
          </p:nvGrpSpPr>
          <p:grpSpPr>
            <a:xfrm>
              <a:off x="2312400" y="1812000"/>
              <a:ext cx="4821937" cy="4227322"/>
              <a:chOff x="2124773" y="1628800"/>
              <a:chExt cx="4821937" cy="4227322"/>
            </a:xfrm>
          </p:grpSpPr>
          <p:sp>
            <p:nvSpPr>
              <p:cNvPr id="80" name="Téglalap 79"/>
              <p:cNvSpPr/>
              <p:nvPr/>
            </p:nvSpPr>
            <p:spPr>
              <a:xfrm>
                <a:off x="2124773" y="1628800"/>
                <a:ext cx="4821937" cy="42273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81" name="Kép 80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1437" t="4780" r="193"/>
              <a:stretch/>
            </p:blipFill>
            <p:spPr>
              <a:xfrm>
                <a:off x="2128590" y="1628800"/>
                <a:ext cx="4818120" cy="4217620"/>
              </a:xfrm>
              <a:prstGeom prst="rect">
                <a:avLst/>
              </a:prstGeom>
              <a:ln w="28575">
                <a:solidFill>
                  <a:schemeClr val="tx1"/>
                </a:solidFill>
              </a:ln>
            </p:spPr>
          </p:pic>
        </p:grpSp>
        <p:sp>
          <p:nvSpPr>
            <p:cNvPr id="82" name="Felhő 81"/>
            <p:cNvSpPr/>
            <p:nvPr/>
          </p:nvSpPr>
          <p:spPr>
            <a:xfrm>
              <a:off x="3360000" y="4527348"/>
              <a:ext cx="3025799" cy="782244"/>
            </a:xfrm>
            <a:prstGeom prst="cloud">
              <a:avLst/>
            </a:prstGeom>
            <a:solidFill>
              <a:schemeClr val="tx2">
                <a:lumMod val="20000"/>
                <a:lumOff val="80000"/>
                <a:alpha val="50000"/>
              </a:schemeClr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Felhő 82"/>
            <p:cNvSpPr/>
            <p:nvPr/>
          </p:nvSpPr>
          <p:spPr>
            <a:xfrm>
              <a:off x="5131200" y="3522000"/>
              <a:ext cx="1368000" cy="900000"/>
            </a:xfrm>
            <a:prstGeom prst="cloud">
              <a:avLst/>
            </a:prstGeom>
            <a:solidFill>
              <a:schemeClr val="tx2">
                <a:lumMod val="20000"/>
                <a:lumOff val="80000"/>
                <a:alpha val="50000"/>
              </a:schemeClr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Felhő 83"/>
            <p:cNvSpPr/>
            <p:nvPr/>
          </p:nvSpPr>
          <p:spPr>
            <a:xfrm flipH="1">
              <a:off x="3162000" y="3522000"/>
              <a:ext cx="1368000" cy="900000"/>
            </a:xfrm>
            <a:prstGeom prst="cloud">
              <a:avLst/>
            </a:prstGeom>
            <a:solidFill>
              <a:schemeClr val="tx2">
                <a:lumMod val="20000"/>
                <a:lumOff val="80000"/>
                <a:alpha val="50000"/>
              </a:schemeClr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5" name="Egyenes összekötő nyíllal 84"/>
            <p:cNvCxnSpPr/>
            <p:nvPr/>
          </p:nvCxnSpPr>
          <p:spPr>
            <a:xfrm flipH="1">
              <a:off x="4875600" y="3796548"/>
              <a:ext cx="174809" cy="773949"/>
            </a:xfrm>
            <a:prstGeom prst="straightConnector1">
              <a:avLst/>
            </a:prstGeom>
            <a:ln w="38100">
              <a:solidFill>
                <a:srgbClr val="002060"/>
              </a:solidFill>
              <a:headEnd type="oval"/>
              <a:tailEnd type="stealth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Egyenes összekötő nyíllal 85"/>
            <p:cNvCxnSpPr/>
            <p:nvPr/>
          </p:nvCxnSpPr>
          <p:spPr>
            <a:xfrm>
              <a:off x="5236657" y="2413093"/>
              <a:ext cx="541305" cy="1125500"/>
            </a:xfrm>
            <a:prstGeom prst="straightConnector1">
              <a:avLst/>
            </a:prstGeom>
            <a:ln w="38100" cap="rnd">
              <a:solidFill>
                <a:srgbClr val="002060"/>
              </a:solidFill>
              <a:bevel/>
              <a:headEnd type="oval" w="med" len="med"/>
              <a:tailEnd type="stealth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Egyenes összekötő nyíllal 86"/>
            <p:cNvCxnSpPr/>
            <p:nvPr/>
          </p:nvCxnSpPr>
          <p:spPr>
            <a:xfrm flipH="1">
              <a:off x="3736136" y="2856000"/>
              <a:ext cx="460352" cy="666000"/>
            </a:xfrm>
            <a:prstGeom prst="straightConnector1">
              <a:avLst/>
            </a:prstGeom>
            <a:ln w="38100">
              <a:solidFill>
                <a:srgbClr val="002060"/>
              </a:solidFill>
              <a:headEnd type="oval"/>
              <a:tailEnd type="stealth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Téglalap 87"/>
            <p:cNvSpPr/>
            <p:nvPr/>
          </p:nvSpPr>
          <p:spPr>
            <a:xfrm>
              <a:off x="4832400" y="3601200"/>
              <a:ext cx="1891124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hu-HU" sz="2100" dirty="0" err="1" smtClean="0">
                  <a:solidFill>
                    <a:srgbClr val="002060"/>
                  </a:solidFill>
                  <a:latin typeface="Centaur" panose="02030504050205020304" pitchFamily="18" charset="0"/>
                </a:rPr>
                <a:t>without</a:t>
              </a:r>
              <a:endParaRPr lang="hu-HU" sz="2100" dirty="0">
                <a:solidFill>
                  <a:srgbClr val="002060"/>
                </a:solidFill>
                <a:latin typeface="Centaur" panose="02030504050205020304" pitchFamily="18" charset="0"/>
              </a:endParaRPr>
            </a:p>
            <a:p>
              <a:pPr algn="ctr"/>
              <a:r>
                <a:rPr lang="hu-HU" sz="2100" dirty="0" err="1" smtClean="0">
                  <a:solidFill>
                    <a:srgbClr val="002060"/>
                  </a:solidFill>
                  <a:latin typeface="Centaur" panose="02030504050205020304" pitchFamily="18" charset="0"/>
                </a:rPr>
                <a:t>feedback</a:t>
              </a:r>
              <a:endParaRPr lang="hu-HU" sz="2100" dirty="0">
                <a:solidFill>
                  <a:srgbClr val="002060"/>
                </a:solidFill>
                <a:latin typeface="Centaur" panose="02030504050205020304" pitchFamily="18" charset="0"/>
              </a:endParaRPr>
            </a:p>
          </p:txBody>
        </p:sp>
        <p:sp>
          <p:nvSpPr>
            <p:cNvPr id="89" name="Téglalap 88"/>
            <p:cNvSpPr/>
            <p:nvPr/>
          </p:nvSpPr>
          <p:spPr>
            <a:xfrm>
              <a:off x="3226800" y="4660548"/>
              <a:ext cx="3177089" cy="4154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hu-HU" sz="2100" dirty="0" err="1" smtClean="0">
                  <a:solidFill>
                    <a:srgbClr val="002060"/>
                  </a:solidFill>
                  <a:latin typeface="Centaur" panose="02030504050205020304" pitchFamily="18" charset="0"/>
                </a:rPr>
                <a:t>with</a:t>
              </a:r>
              <a:r>
                <a:rPr lang="hu-HU" sz="2100" dirty="0" smtClean="0">
                  <a:solidFill>
                    <a:srgbClr val="002060"/>
                  </a:solidFill>
                  <a:latin typeface="Centaur" panose="02030504050205020304" pitchFamily="18" charset="0"/>
                </a:rPr>
                <a:t> </a:t>
              </a:r>
              <a:r>
                <a:rPr lang="hu-HU" sz="2100" dirty="0" err="1" smtClean="0">
                  <a:solidFill>
                    <a:srgbClr val="002060"/>
                  </a:solidFill>
                  <a:latin typeface="Centaur" panose="02030504050205020304" pitchFamily="18" charset="0"/>
                </a:rPr>
                <a:t>delayed</a:t>
              </a:r>
              <a:r>
                <a:rPr lang="hu-HU" sz="2100" dirty="0" smtClean="0">
                  <a:solidFill>
                    <a:srgbClr val="002060"/>
                  </a:solidFill>
                  <a:latin typeface="Centaur" panose="02030504050205020304" pitchFamily="18" charset="0"/>
                </a:rPr>
                <a:t> </a:t>
              </a:r>
              <a:r>
                <a:rPr lang="hu-HU" sz="2100" dirty="0" err="1" smtClean="0">
                  <a:solidFill>
                    <a:srgbClr val="002060"/>
                  </a:solidFill>
                  <a:latin typeface="Centaur" panose="02030504050205020304" pitchFamily="18" charset="0"/>
                </a:rPr>
                <a:t>feedback</a:t>
              </a:r>
              <a:endParaRPr lang="hu-HU" sz="2100" dirty="0">
                <a:solidFill>
                  <a:srgbClr val="002060"/>
                </a:solidFill>
                <a:latin typeface="Centaur" panose="02030504050205020304" pitchFamily="18" charset="0"/>
              </a:endParaRPr>
            </a:p>
          </p:txBody>
        </p:sp>
        <p:sp>
          <p:nvSpPr>
            <p:cNvPr id="90" name="Téglalap 89"/>
            <p:cNvSpPr/>
            <p:nvPr/>
          </p:nvSpPr>
          <p:spPr>
            <a:xfrm>
              <a:off x="2787600" y="3615600"/>
              <a:ext cx="2118059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hu-HU" sz="2100" dirty="0" err="1">
                  <a:solidFill>
                    <a:srgbClr val="002060"/>
                  </a:solidFill>
                  <a:latin typeface="Centaur" panose="02030504050205020304" pitchFamily="18" charset="0"/>
                </a:rPr>
                <a:t>w</a:t>
              </a:r>
              <a:r>
                <a:rPr lang="hu-HU" sz="2100" dirty="0" err="1" smtClean="0">
                  <a:solidFill>
                    <a:srgbClr val="002060"/>
                  </a:solidFill>
                  <a:latin typeface="Centaur" panose="02030504050205020304" pitchFamily="18" charset="0"/>
                </a:rPr>
                <a:t>ith</a:t>
              </a:r>
              <a:r>
                <a:rPr lang="hu-HU" sz="2100" dirty="0" smtClean="0">
                  <a:solidFill>
                    <a:srgbClr val="002060"/>
                  </a:solidFill>
                  <a:latin typeface="Centaur" panose="02030504050205020304" pitchFamily="18" charset="0"/>
                </a:rPr>
                <a:t> BS</a:t>
              </a:r>
              <a:endParaRPr lang="hu-HU" sz="2100" dirty="0">
                <a:solidFill>
                  <a:srgbClr val="002060"/>
                </a:solidFill>
                <a:latin typeface="Centaur" panose="02030504050205020304" pitchFamily="18" charset="0"/>
              </a:endParaRPr>
            </a:p>
            <a:p>
              <a:pPr algn="ctr"/>
              <a:r>
                <a:rPr lang="hu-HU" sz="2100" dirty="0" err="1" smtClean="0">
                  <a:solidFill>
                    <a:srgbClr val="002060"/>
                  </a:solidFill>
                  <a:latin typeface="Centaur" panose="02030504050205020304" pitchFamily="18" charset="0"/>
                </a:rPr>
                <a:t>feedback</a:t>
              </a:r>
              <a:endParaRPr lang="hu-HU" sz="2100" dirty="0">
                <a:solidFill>
                  <a:srgbClr val="002060"/>
                </a:solidFill>
                <a:latin typeface="Centaur" panose="02030504050205020304" pitchFamily="18" charset="0"/>
              </a:endParaRPr>
            </a:p>
          </p:txBody>
        </p:sp>
      </p:grpSp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971600" y="764704"/>
            <a:ext cx="7200799" cy="955234"/>
          </a:xfrm>
        </p:spPr>
        <p:txBody>
          <a:bodyPr>
            <a:normAutofit/>
          </a:bodyPr>
          <a:lstStyle/>
          <a:p>
            <a:r>
              <a:rPr lang="hu-HU" sz="5600" dirty="0" err="1" smtClean="0">
                <a:solidFill>
                  <a:srgbClr val="002060"/>
                </a:solidFill>
                <a:latin typeface="Freestyle Script" panose="030804020302050B0404" pitchFamily="66" charset="0"/>
              </a:rPr>
              <a:t>Comparison</a:t>
            </a:r>
            <a:r>
              <a:rPr lang="hu-HU" sz="5600" dirty="0" smtClean="0">
                <a:solidFill>
                  <a:srgbClr val="002060"/>
                </a:solidFill>
                <a:latin typeface="Freestyle Script" panose="030804020302050B0404" pitchFamily="66" charset="0"/>
              </a:rPr>
              <a:t> </a:t>
            </a:r>
            <a:r>
              <a:rPr lang="hu-HU" sz="5600" dirty="0" err="1" smtClean="0">
                <a:solidFill>
                  <a:srgbClr val="002060"/>
                </a:solidFill>
                <a:latin typeface="Freestyle Script" panose="030804020302050B0404" pitchFamily="66" charset="0"/>
              </a:rPr>
              <a:t>with</a:t>
            </a:r>
            <a:r>
              <a:rPr lang="hu-HU" sz="5600" dirty="0" smtClean="0">
                <a:solidFill>
                  <a:srgbClr val="002060"/>
                </a:solidFill>
                <a:latin typeface="Freestyle Script" panose="030804020302050B0404" pitchFamily="66" charset="0"/>
              </a:rPr>
              <a:t> </a:t>
            </a:r>
            <a:r>
              <a:rPr lang="hu-HU" sz="5600" dirty="0" err="1" smtClean="0">
                <a:solidFill>
                  <a:srgbClr val="002060"/>
                </a:solidFill>
                <a:latin typeface="Freestyle Script" panose="030804020302050B0404" pitchFamily="66" charset="0"/>
              </a:rPr>
              <a:t>previous</a:t>
            </a:r>
            <a:r>
              <a:rPr lang="hu-HU" sz="5600" dirty="0" smtClean="0">
                <a:solidFill>
                  <a:srgbClr val="002060"/>
                </a:solidFill>
                <a:latin typeface="Freestyle Script" panose="030804020302050B0404" pitchFamily="66" charset="0"/>
              </a:rPr>
              <a:t> </a:t>
            </a:r>
            <a:r>
              <a:rPr lang="hu-HU" sz="5600" dirty="0" err="1" smtClean="0">
                <a:solidFill>
                  <a:srgbClr val="002060"/>
                </a:solidFill>
                <a:latin typeface="Freestyle Script" panose="030804020302050B0404" pitchFamily="66" charset="0"/>
              </a:rPr>
              <a:t>results</a:t>
            </a:r>
            <a:r>
              <a:rPr lang="hu-HU" sz="5000" baseline="450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[1,2]</a:t>
            </a:r>
            <a:endParaRPr lang="en-NZ" sz="5000" baseline="45000" dirty="0">
              <a:solidFill>
                <a:srgbClr val="002060"/>
              </a:solidFill>
              <a:latin typeface="Freestyle Script" panose="030804020302050B0404" pitchFamily="66" charset="0"/>
            </a:endParaRPr>
          </a:p>
        </p:txBody>
      </p:sp>
      <p:pic>
        <p:nvPicPr>
          <p:cNvPr id="4" name="Tartalom helye 3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1568882" y="2325932"/>
            <a:ext cx="6006235" cy="3607898"/>
          </a:xfrm>
          <a:ln w="28575">
            <a:solidFill>
              <a:srgbClr val="002060"/>
            </a:solidFill>
          </a:ln>
        </p:spPr>
      </p:pic>
      <p:sp>
        <p:nvSpPr>
          <p:cNvPr id="52" name="Felhő 51"/>
          <p:cNvSpPr/>
          <p:nvPr/>
        </p:nvSpPr>
        <p:spPr>
          <a:xfrm>
            <a:off x="1834009" y="3141186"/>
            <a:ext cx="1584176" cy="359822"/>
          </a:xfrm>
          <a:prstGeom prst="cloud">
            <a:avLst/>
          </a:prstGeom>
          <a:solidFill>
            <a:schemeClr val="tx2">
              <a:lumMod val="20000"/>
              <a:lumOff val="80000"/>
              <a:alpha val="5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53" name="Felhő 52"/>
          <p:cNvSpPr/>
          <p:nvPr/>
        </p:nvSpPr>
        <p:spPr>
          <a:xfrm>
            <a:off x="2661578" y="2554010"/>
            <a:ext cx="782724" cy="514950"/>
          </a:xfrm>
          <a:prstGeom prst="cloud">
            <a:avLst/>
          </a:prstGeom>
          <a:solidFill>
            <a:schemeClr val="tx2">
              <a:lumMod val="20000"/>
              <a:lumOff val="80000"/>
              <a:alpha val="5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54" name="Felhő 53"/>
          <p:cNvSpPr/>
          <p:nvPr/>
        </p:nvSpPr>
        <p:spPr>
          <a:xfrm flipH="1">
            <a:off x="1740669" y="2601205"/>
            <a:ext cx="768209" cy="505401"/>
          </a:xfrm>
          <a:prstGeom prst="cloud">
            <a:avLst/>
          </a:prstGeom>
          <a:solidFill>
            <a:schemeClr val="tx2">
              <a:lumMod val="20000"/>
              <a:lumOff val="80000"/>
              <a:alpha val="5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55" name="Téglalap 54"/>
          <p:cNvSpPr/>
          <p:nvPr/>
        </p:nvSpPr>
        <p:spPr>
          <a:xfrm>
            <a:off x="2627784" y="2559959"/>
            <a:ext cx="85031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hu-HU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without</a:t>
            </a:r>
            <a:endParaRPr lang="hu-HU" sz="1200" dirty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 algn="ctr"/>
            <a:r>
              <a:rPr lang="hu-HU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feedback</a:t>
            </a:r>
            <a:endParaRPr lang="hu-HU" sz="1200" dirty="0">
              <a:solidFill>
                <a:srgbClr val="002060"/>
              </a:solidFill>
              <a:latin typeface="Centaur" panose="02030504050205020304" pitchFamily="18" charset="0"/>
            </a:endParaRPr>
          </a:p>
        </p:txBody>
      </p:sp>
      <p:sp>
        <p:nvSpPr>
          <p:cNvPr id="56" name="Téglalap 55"/>
          <p:cNvSpPr/>
          <p:nvPr/>
        </p:nvSpPr>
        <p:spPr>
          <a:xfrm>
            <a:off x="1906017" y="3141324"/>
            <a:ext cx="142852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hu-HU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with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delayed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feedback</a:t>
            </a:r>
            <a:endParaRPr lang="hu-HU" sz="1200" dirty="0">
              <a:solidFill>
                <a:srgbClr val="002060"/>
              </a:solidFill>
              <a:latin typeface="Centaur" panose="02030504050205020304" pitchFamily="18" charset="0"/>
            </a:endParaRPr>
          </a:p>
        </p:txBody>
      </p:sp>
      <p:sp>
        <p:nvSpPr>
          <p:cNvPr id="57" name="Téglalap 56"/>
          <p:cNvSpPr/>
          <p:nvPr/>
        </p:nvSpPr>
        <p:spPr>
          <a:xfrm>
            <a:off x="1652415" y="2600855"/>
            <a:ext cx="95235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hu-HU" sz="1200" dirty="0" err="1">
                <a:solidFill>
                  <a:srgbClr val="002060"/>
                </a:solidFill>
                <a:latin typeface="Centaur" panose="02030504050205020304" pitchFamily="18" charset="0"/>
              </a:rPr>
              <a:t>w</a:t>
            </a:r>
            <a:r>
              <a:rPr lang="hu-HU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ith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BS</a:t>
            </a:r>
            <a:endParaRPr lang="hu-HU" sz="1200" dirty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 algn="ctr"/>
            <a:r>
              <a:rPr lang="hu-HU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feedback</a:t>
            </a:r>
            <a:endParaRPr lang="hu-HU" sz="1200" dirty="0">
              <a:solidFill>
                <a:srgbClr val="002060"/>
              </a:solidFill>
              <a:latin typeface="Centaur" panose="02030504050205020304" pitchFamily="18" charset="0"/>
            </a:endParaRPr>
          </a:p>
        </p:txBody>
      </p:sp>
      <p:cxnSp>
        <p:nvCxnSpPr>
          <p:cNvPr id="59" name="Egyenes összekötő nyíllal 58"/>
          <p:cNvCxnSpPr>
            <a:endCxn id="53" idx="3"/>
          </p:cNvCxnSpPr>
          <p:nvPr/>
        </p:nvCxnSpPr>
        <p:spPr>
          <a:xfrm>
            <a:off x="2771800" y="2049954"/>
            <a:ext cx="281140" cy="533499"/>
          </a:xfrm>
          <a:prstGeom prst="straightConnector1">
            <a:avLst/>
          </a:prstGeom>
          <a:ln w="19050">
            <a:solidFill>
              <a:srgbClr val="002060"/>
            </a:solidFill>
            <a:headEnd type="oval"/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Egyenes összekötő nyíllal 61"/>
          <p:cNvCxnSpPr>
            <a:endCxn id="54" idx="3"/>
          </p:cNvCxnSpPr>
          <p:nvPr/>
        </p:nvCxnSpPr>
        <p:spPr>
          <a:xfrm flipH="1">
            <a:off x="2124773" y="2314518"/>
            <a:ext cx="214979" cy="315584"/>
          </a:xfrm>
          <a:prstGeom prst="straightConnector1">
            <a:avLst/>
          </a:prstGeom>
          <a:ln w="19050">
            <a:solidFill>
              <a:srgbClr val="002060"/>
            </a:solidFill>
            <a:headEnd type="oval"/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Egyenes összekötő nyíllal 63"/>
          <p:cNvCxnSpPr/>
          <p:nvPr/>
        </p:nvCxnSpPr>
        <p:spPr>
          <a:xfrm flipH="1">
            <a:off x="2508878" y="2674558"/>
            <a:ext cx="190914" cy="466766"/>
          </a:xfrm>
          <a:prstGeom prst="straightConnector1">
            <a:avLst/>
          </a:prstGeom>
          <a:ln w="19050">
            <a:solidFill>
              <a:srgbClr val="002060"/>
            </a:solidFill>
            <a:headEnd type="oval"/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Csoportba foglalás 10"/>
          <p:cNvGrpSpPr/>
          <p:nvPr/>
        </p:nvGrpSpPr>
        <p:grpSpPr>
          <a:xfrm>
            <a:off x="2160000" y="1659600"/>
            <a:ext cx="4821937" cy="4227322"/>
            <a:chOff x="2124773" y="1628800"/>
            <a:chExt cx="4821937" cy="4227322"/>
          </a:xfrm>
        </p:grpSpPr>
        <p:sp>
          <p:nvSpPr>
            <p:cNvPr id="7" name="Téglalap 6"/>
            <p:cNvSpPr/>
            <p:nvPr/>
          </p:nvSpPr>
          <p:spPr>
            <a:xfrm>
              <a:off x="2124773" y="1628800"/>
              <a:ext cx="4821937" cy="422732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Kép 4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437" t="4780" r="193"/>
            <a:stretch/>
          </p:blipFill>
          <p:spPr>
            <a:xfrm>
              <a:off x="2128590" y="1628800"/>
              <a:ext cx="4818120" cy="4217620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</p:grpSp>
      <p:sp>
        <p:nvSpPr>
          <p:cNvPr id="28" name="Felhő 27"/>
          <p:cNvSpPr/>
          <p:nvPr/>
        </p:nvSpPr>
        <p:spPr>
          <a:xfrm>
            <a:off x="3207600" y="4374948"/>
            <a:ext cx="3025799" cy="782244"/>
          </a:xfrm>
          <a:prstGeom prst="cloud">
            <a:avLst/>
          </a:prstGeom>
          <a:solidFill>
            <a:schemeClr val="tx2">
              <a:lumMod val="20000"/>
              <a:lumOff val="80000"/>
              <a:alpha val="5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elhő 28"/>
          <p:cNvSpPr/>
          <p:nvPr/>
        </p:nvSpPr>
        <p:spPr>
          <a:xfrm>
            <a:off x="4978800" y="3369600"/>
            <a:ext cx="1368000" cy="900000"/>
          </a:xfrm>
          <a:prstGeom prst="cloud">
            <a:avLst/>
          </a:prstGeom>
          <a:solidFill>
            <a:schemeClr val="tx2">
              <a:lumMod val="20000"/>
              <a:lumOff val="80000"/>
              <a:alpha val="5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elhő 30"/>
          <p:cNvSpPr/>
          <p:nvPr/>
        </p:nvSpPr>
        <p:spPr>
          <a:xfrm flipH="1">
            <a:off x="3009600" y="3369600"/>
            <a:ext cx="1368000" cy="900000"/>
          </a:xfrm>
          <a:prstGeom prst="cloud">
            <a:avLst/>
          </a:prstGeom>
          <a:solidFill>
            <a:schemeClr val="tx2">
              <a:lumMod val="20000"/>
              <a:lumOff val="80000"/>
              <a:alpha val="5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Egyenes összekötő nyíllal 13"/>
          <p:cNvCxnSpPr/>
          <p:nvPr/>
        </p:nvCxnSpPr>
        <p:spPr>
          <a:xfrm flipH="1">
            <a:off x="4723200" y="3644148"/>
            <a:ext cx="174809" cy="773949"/>
          </a:xfrm>
          <a:prstGeom prst="straightConnector1">
            <a:avLst/>
          </a:prstGeom>
          <a:ln w="38100">
            <a:solidFill>
              <a:srgbClr val="002060"/>
            </a:solidFill>
            <a:headEnd type="oval"/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gyenes összekötő nyíllal 19"/>
          <p:cNvCxnSpPr/>
          <p:nvPr/>
        </p:nvCxnSpPr>
        <p:spPr>
          <a:xfrm>
            <a:off x="5084257" y="2260693"/>
            <a:ext cx="541305" cy="1125500"/>
          </a:xfrm>
          <a:prstGeom prst="straightConnector1">
            <a:avLst/>
          </a:prstGeom>
          <a:ln w="38100" cap="rnd">
            <a:solidFill>
              <a:srgbClr val="002060"/>
            </a:solidFill>
            <a:bevel/>
            <a:headEnd type="oval" w="med" len="med"/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Egyenes összekötő nyíllal 21"/>
          <p:cNvCxnSpPr/>
          <p:nvPr/>
        </p:nvCxnSpPr>
        <p:spPr>
          <a:xfrm flipH="1">
            <a:off x="3583736" y="2703600"/>
            <a:ext cx="460352" cy="666000"/>
          </a:xfrm>
          <a:prstGeom prst="straightConnector1">
            <a:avLst/>
          </a:prstGeom>
          <a:ln w="38100">
            <a:solidFill>
              <a:srgbClr val="002060"/>
            </a:solidFill>
            <a:headEnd type="oval"/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églalap 23"/>
          <p:cNvSpPr/>
          <p:nvPr/>
        </p:nvSpPr>
        <p:spPr>
          <a:xfrm>
            <a:off x="4680000" y="3448800"/>
            <a:ext cx="189112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hu-HU" sz="21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without</a:t>
            </a:r>
            <a:endParaRPr lang="hu-HU" sz="2100" dirty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 algn="ctr"/>
            <a:r>
              <a:rPr lang="hu-HU" sz="21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feedback</a:t>
            </a:r>
            <a:endParaRPr lang="hu-HU" sz="2100" dirty="0">
              <a:solidFill>
                <a:srgbClr val="002060"/>
              </a:solidFill>
              <a:latin typeface="Centaur" panose="02030504050205020304" pitchFamily="18" charset="0"/>
            </a:endParaRPr>
          </a:p>
        </p:txBody>
      </p:sp>
      <p:sp>
        <p:nvSpPr>
          <p:cNvPr id="25" name="Téglalap 24"/>
          <p:cNvSpPr/>
          <p:nvPr/>
        </p:nvSpPr>
        <p:spPr>
          <a:xfrm>
            <a:off x="3074400" y="4508148"/>
            <a:ext cx="3177089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hu-HU" sz="21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with</a:t>
            </a:r>
            <a:r>
              <a:rPr lang="hu-HU" sz="21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21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delayed</a:t>
            </a:r>
            <a:r>
              <a:rPr lang="hu-HU" sz="21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21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feedback</a:t>
            </a:r>
            <a:endParaRPr lang="hu-HU" sz="2100" dirty="0">
              <a:solidFill>
                <a:srgbClr val="002060"/>
              </a:solidFill>
              <a:latin typeface="Centaur" panose="02030504050205020304" pitchFamily="18" charset="0"/>
            </a:endParaRPr>
          </a:p>
        </p:txBody>
      </p:sp>
      <p:sp>
        <p:nvSpPr>
          <p:cNvPr id="26" name="Téglalap 25"/>
          <p:cNvSpPr/>
          <p:nvPr/>
        </p:nvSpPr>
        <p:spPr>
          <a:xfrm>
            <a:off x="2635200" y="3463200"/>
            <a:ext cx="211805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hu-HU" sz="2100" dirty="0" err="1">
                <a:solidFill>
                  <a:srgbClr val="002060"/>
                </a:solidFill>
                <a:latin typeface="Centaur" panose="02030504050205020304" pitchFamily="18" charset="0"/>
              </a:rPr>
              <a:t>w</a:t>
            </a:r>
            <a:r>
              <a:rPr lang="hu-HU" sz="21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ith</a:t>
            </a:r>
            <a:r>
              <a:rPr lang="hu-HU" sz="21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BS</a:t>
            </a:r>
            <a:endParaRPr lang="hu-HU" sz="2100" dirty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 algn="ctr"/>
            <a:r>
              <a:rPr lang="hu-HU" sz="21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feedback</a:t>
            </a:r>
            <a:endParaRPr lang="hu-HU" sz="2100" dirty="0">
              <a:solidFill>
                <a:srgbClr val="002060"/>
              </a:solidFill>
              <a:latin typeface="Centaur" panose="02030504050205020304" pitchFamily="18" charset="0"/>
            </a:endParaRPr>
          </a:p>
        </p:txBody>
      </p:sp>
      <p:pic>
        <p:nvPicPr>
          <p:cNvPr id="107" name="Picture 2" descr="C:\Users\niki\AppData\Local\Microsoft\Windows\INetCache\IE\3E8BLUJN\dog_clipart_by_fabbazattt[1].png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9817" y="0"/>
            <a:ext cx="734183" cy="663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" name="Picture 11" descr="C:\Users\niki\AppData\Local\Microsoft\Windows\INetCache\IE\HEEOQ77Q\thumbtack[1].png"/>
          <p:cNvPicPr>
            <a:picLocks noChangeAspect="1" noChangeArrowheads="1"/>
          </p:cNvPicPr>
          <p:nvPr/>
        </p:nvPicPr>
        <p:blipFill>
          <a:blip r:embed="rId6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4368" y="358507"/>
            <a:ext cx="661073" cy="529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" name="Picture 11" descr="C:\Users\niki\AppData\Local\Microsoft\Windows\INetCache\IE\HEEOQ77Q\thumbtack[1].png"/>
          <p:cNvPicPr>
            <a:picLocks noChangeAspect="1" noChangeArrowheads="1"/>
          </p:cNvPicPr>
          <p:nvPr/>
        </p:nvPicPr>
        <p:blipFill>
          <a:blip r:embed="rId6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98560" y="332656"/>
            <a:ext cx="661072" cy="529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églalap 37"/>
          <p:cNvSpPr/>
          <p:nvPr/>
        </p:nvSpPr>
        <p:spPr>
          <a:xfrm>
            <a:off x="1115616" y="5960313"/>
            <a:ext cx="702987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1200" baseline="45000" dirty="0">
                <a:solidFill>
                  <a:srgbClr val="002060"/>
                </a:solidFill>
                <a:latin typeface="Centaur" panose="02030504050205020304" pitchFamily="18" charset="0"/>
              </a:rPr>
              <a:t>[1</a:t>
            </a:r>
            <a:r>
              <a:rPr lang="hu-HU" sz="1200" baseline="450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]</a:t>
            </a:r>
            <a:r>
              <a:rPr lang="en-US" sz="1200" dirty="0">
                <a:solidFill>
                  <a:srgbClr val="002060"/>
                </a:solidFill>
                <a:latin typeface="Centaur" panose="02030504050205020304" pitchFamily="18" charset="0"/>
              </a:rPr>
              <a:t> M. J. </a:t>
            </a:r>
            <a:r>
              <a:rPr lang="en-US" sz="1200" dirty="0" err="1">
                <a:solidFill>
                  <a:srgbClr val="002060"/>
                </a:solidFill>
                <a:latin typeface="Centaur" panose="02030504050205020304" pitchFamily="18" charset="0"/>
              </a:rPr>
              <a:t>Collett</a:t>
            </a:r>
            <a:r>
              <a:rPr lang="hu-HU" sz="1200" dirty="0">
                <a:solidFill>
                  <a:srgbClr val="002060"/>
                </a:solidFill>
                <a:latin typeface="Centaur" panose="02030504050205020304" pitchFamily="18" charset="0"/>
              </a:rPr>
              <a:t>, </a:t>
            </a:r>
            <a:r>
              <a:rPr lang="en-US" sz="1200" dirty="0">
                <a:solidFill>
                  <a:srgbClr val="002060"/>
                </a:solidFill>
                <a:latin typeface="Centaur" panose="02030504050205020304" pitchFamily="18" charset="0"/>
              </a:rPr>
              <a:t>C. W. Gardiner</a:t>
            </a:r>
            <a:r>
              <a:rPr lang="hu-HU" sz="1200" dirty="0">
                <a:solidFill>
                  <a:srgbClr val="002060"/>
                </a:solidFill>
                <a:latin typeface="Centaur" panose="02030504050205020304" pitchFamily="18" charset="0"/>
              </a:rPr>
              <a:t>, PRA, </a:t>
            </a:r>
            <a:r>
              <a:rPr lang="hu-HU" sz="1200" b="1" dirty="0">
                <a:solidFill>
                  <a:srgbClr val="002060"/>
                </a:solidFill>
                <a:latin typeface="Centaur" panose="02030504050205020304" pitchFamily="18" charset="0"/>
              </a:rPr>
              <a:t>30</a:t>
            </a:r>
            <a:r>
              <a:rPr lang="hu-HU" sz="1200" dirty="0">
                <a:solidFill>
                  <a:srgbClr val="002060"/>
                </a:solidFill>
                <a:latin typeface="Centaur" panose="02030504050205020304" pitchFamily="18" charset="0"/>
              </a:rPr>
              <a:t>:1386 (1984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),</a:t>
            </a:r>
            <a:r>
              <a:rPr lang="hu-HU" sz="1200" baseline="45000" dirty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1200" baseline="450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2]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A</a:t>
            </a:r>
            <a:r>
              <a:rPr lang="hu-HU" sz="1200" dirty="0">
                <a:solidFill>
                  <a:srgbClr val="002060"/>
                </a:solidFill>
                <a:latin typeface="Centaur" panose="02030504050205020304" pitchFamily="18" charset="0"/>
              </a:rPr>
              <a:t>. </a:t>
            </a:r>
            <a:r>
              <a:rPr lang="hu-HU" sz="1200" dirty="0" err="1">
                <a:solidFill>
                  <a:srgbClr val="002060"/>
                </a:solidFill>
                <a:latin typeface="Centaur" panose="02030504050205020304" pitchFamily="18" charset="0"/>
              </a:rPr>
              <a:t>Furusawa</a:t>
            </a:r>
            <a:r>
              <a:rPr lang="hu-HU" sz="1200" dirty="0">
                <a:solidFill>
                  <a:srgbClr val="002060"/>
                </a:solidFill>
                <a:latin typeface="Centaur" panose="02030504050205020304" pitchFamily="18" charset="0"/>
              </a:rPr>
              <a:t>’s </a:t>
            </a:r>
            <a:r>
              <a:rPr lang="hu-HU" sz="1200" dirty="0" err="1">
                <a:solidFill>
                  <a:srgbClr val="002060"/>
                </a:solidFill>
                <a:latin typeface="Centaur" panose="02030504050205020304" pitchFamily="18" charset="0"/>
              </a:rPr>
              <a:t>group</a:t>
            </a:r>
            <a:r>
              <a:rPr lang="hu-HU" sz="1200" dirty="0">
                <a:solidFill>
                  <a:srgbClr val="002060"/>
                </a:solidFill>
                <a:latin typeface="Centaur" panose="02030504050205020304" pitchFamily="18" charset="0"/>
              </a:rPr>
              <a:t>, IEEE </a:t>
            </a:r>
            <a:r>
              <a:rPr lang="hu-HU" sz="1200" dirty="0" err="1">
                <a:solidFill>
                  <a:srgbClr val="002060"/>
                </a:solidFill>
                <a:latin typeface="Centaur" panose="02030504050205020304" pitchFamily="18" charset="0"/>
              </a:rPr>
              <a:t>Trans</a:t>
            </a:r>
            <a:r>
              <a:rPr lang="hu-HU" sz="1200" dirty="0">
                <a:solidFill>
                  <a:srgbClr val="002060"/>
                </a:solidFill>
                <a:latin typeface="Centaur" panose="02030504050205020304" pitchFamily="18" charset="0"/>
              </a:rPr>
              <a:t>. </a:t>
            </a:r>
            <a:r>
              <a:rPr lang="hu-HU" sz="1200" dirty="0" err="1">
                <a:solidFill>
                  <a:srgbClr val="002060"/>
                </a:solidFill>
                <a:latin typeface="Centaur" panose="02030504050205020304" pitchFamily="18" charset="0"/>
              </a:rPr>
              <a:t>Auto</a:t>
            </a:r>
            <a:r>
              <a:rPr lang="hu-HU" sz="1200" dirty="0">
                <a:solidFill>
                  <a:srgbClr val="002060"/>
                </a:solidFill>
                <a:latin typeface="Centaur" panose="02030504050205020304" pitchFamily="18" charset="0"/>
              </a:rPr>
              <a:t>. </a:t>
            </a:r>
            <a:r>
              <a:rPr lang="hu-HU" sz="1200" dirty="0" err="1">
                <a:solidFill>
                  <a:srgbClr val="002060"/>
                </a:solidFill>
                <a:latin typeface="Centaur" panose="02030504050205020304" pitchFamily="18" charset="0"/>
              </a:rPr>
              <a:t>Contr</a:t>
            </a:r>
            <a:r>
              <a:rPr lang="hu-HU" sz="1200" dirty="0">
                <a:solidFill>
                  <a:srgbClr val="002060"/>
                </a:solidFill>
                <a:latin typeface="Centaur" panose="02030504050205020304" pitchFamily="18" charset="0"/>
              </a:rPr>
              <a:t>., </a:t>
            </a:r>
            <a:r>
              <a:rPr lang="hu-HU" sz="1200" b="1" dirty="0">
                <a:solidFill>
                  <a:srgbClr val="002060"/>
                </a:solidFill>
                <a:latin typeface="Centaur" panose="02030504050205020304" pitchFamily="18" charset="0"/>
              </a:rPr>
              <a:t>57</a:t>
            </a:r>
            <a:r>
              <a:rPr lang="hu-HU" sz="1200" dirty="0">
                <a:solidFill>
                  <a:srgbClr val="002060"/>
                </a:solidFill>
                <a:latin typeface="Centaur" panose="02030504050205020304" pitchFamily="18" charset="0"/>
              </a:rPr>
              <a:t>:2045 (2012)</a:t>
            </a:r>
            <a:endParaRPr lang="en-US" sz="1000" b="1" dirty="0"/>
          </a:p>
        </p:txBody>
      </p:sp>
      <p:cxnSp>
        <p:nvCxnSpPr>
          <p:cNvPr id="92" name="Egyenes összekötő 91"/>
          <p:cNvCxnSpPr/>
          <p:nvPr/>
        </p:nvCxnSpPr>
        <p:spPr>
          <a:xfrm>
            <a:off x="1187624" y="5949280"/>
            <a:ext cx="6883264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5100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53" presetClass="entr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53" presetClass="entr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53" presetClass="entr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000"/>
                            </p:stCondLst>
                            <p:childTnLst>
                              <p:par>
                                <p:cTn id="6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000"/>
                            </p:stCondLst>
                            <p:childTnLst>
                              <p:par>
                                <p:cTn id="67" presetID="1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2.47919E-6 L -0.22049 -0.14454 " pathEditMode="relative" rAng="0" ptsTypes="AA">
                                      <p:cBhvr>
                                        <p:cTn id="90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024" y="-7239"/>
                                    </p:animMotion>
                                  </p:childTnLst>
                                </p:cTn>
                              </p:par>
                              <p:par>
                                <p:cTn id="9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2" dur="2000" fill="hold"/>
                                        <p:tgtEl>
                                          <p:spTgt spid="17"/>
                                        </p:tgtEl>
                                      </p:cBhvr>
                                      <p:by x="49000" y="49000"/>
                                    </p:animScale>
                                  </p:childTnLst>
                                </p:cTn>
                              </p:par>
                              <p:par>
                                <p:cTn id="93" presetID="10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1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1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1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1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1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1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1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1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1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8"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2" grpId="0" animBg="1"/>
      <p:bldP spid="53" grpId="0" animBg="1"/>
      <p:bldP spid="54" grpId="0" animBg="1"/>
      <p:bldP spid="55" grpId="0"/>
      <p:bldP spid="56" grpId="0"/>
      <p:bldP spid="57" grpId="0"/>
      <p:bldP spid="28" grpId="0" animBg="1"/>
      <p:bldP spid="28" grpId="1" animBg="1"/>
      <p:bldP spid="29" grpId="0" animBg="1"/>
      <p:bldP spid="29" grpId="1" animBg="1"/>
      <p:bldP spid="31" grpId="0" animBg="1"/>
      <p:bldP spid="31" grpId="1" animBg="1"/>
      <p:bldP spid="24" grpId="0"/>
      <p:bldP spid="24" grpId="1"/>
      <p:bldP spid="25" grpId="0"/>
      <p:bldP spid="25" grpId="1"/>
      <p:bldP spid="26" grpId="0"/>
      <p:bldP spid="26" grpId="1"/>
      <p:bldP spid="3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Kép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600" y="3194774"/>
            <a:ext cx="2376000" cy="2394466"/>
          </a:xfrm>
          <a:prstGeom prst="rect">
            <a:avLst/>
          </a:prstGeom>
          <a:ln w="28575">
            <a:solidFill>
              <a:srgbClr val="002060"/>
            </a:solidFill>
          </a:ln>
        </p:spPr>
      </p:pic>
      <p:pic>
        <p:nvPicPr>
          <p:cNvPr id="5" name="Kép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3600" y="3194774"/>
            <a:ext cx="2376000" cy="2394466"/>
          </a:xfrm>
          <a:prstGeom prst="rect">
            <a:avLst/>
          </a:prstGeom>
          <a:ln w="28575">
            <a:solidFill>
              <a:srgbClr val="002060"/>
            </a:solidFill>
          </a:ln>
        </p:spPr>
      </p:pic>
      <p:pic>
        <p:nvPicPr>
          <p:cNvPr id="9" name="Kép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3194774"/>
            <a:ext cx="2376000" cy="2394466"/>
          </a:xfrm>
          <a:prstGeom prst="rect">
            <a:avLst/>
          </a:prstGeom>
          <a:ln w="28575">
            <a:solidFill>
              <a:srgbClr val="002060"/>
            </a:solidFill>
          </a:ln>
        </p:spPr>
      </p:pic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971600" y="764704"/>
            <a:ext cx="7200799" cy="955234"/>
          </a:xfrm>
        </p:spPr>
        <p:txBody>
          <a:bodyPr>
            <a:normAutofit/>
          </a:bodyPr>
          <a:lstStyle/>
          <a:p>
            <a:r>
              <a:rPr lang="hu-HU" sz="5600" dirty="0" err="1" smtClean="0">
                <a:solidFill>
                  <a:srgbClr val="002060"/>
                </a:solidFill>
                <a:latin typeface="Freestyle Script" panose="030804020302050B0404" pitchFamily="66" charset="0"/>
              </a:rPr>
              <a:t>Classical</a:t>
            </a:r>
            <a:r>
              <a:rPr lang="hu-HU" sz="5600" dirty="0" smtClean="0">
                <a:solidFill>
                  <a:srgbClr val="002060"/>
                </a:solidFill>
                <a:latin typeface="Freestyle Script" panose="030804020302050B0404" pitchFamily="66" charset="0"/>
              </a:rPr>
              <a:t> </a:t>
            </a:r>
            <a:r>
              <a:rPr lang="hu-HU" sz="5600" dirty="0" err="1" smtClean="0">
                <a:solidFill>
                  <a:srgbClr val="002060"/>
                </a:solidFill>
                <a:latin typeface="Freestyle Script" panose="030804020302050B0404" pitchFamily="66" charset="0"/>
              </a:rPr>
              <a:t>analysis</a:t>
            </a:r>
            <a:endParaRPr lang="en-NZ" sz="5600" dirty="0">
              <a:solidFill>
                <a:srgbClr val="002060"/>
              </a:solidFill>
              <a:latin typeface="Freestyle Script" panose="030804020302050B0404" pitchFamily="66" charset="0"/>
            </a:endParaRP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1187624" y="1772816"/>
            <a:ext cx="4896544" cy="4032448"/>
          </a:xfrm>
        </p:spPr>
        <p:txBody>
          <a:bodyPr>
            <a:normAutofit/>
          </a:bodyPr>
          <a:lstStyle/>
          <a:p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Time-delay: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Changing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stability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of steady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state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solutions</a:t>
            </a:r>
            <a:endParaRPr lang="hu-HU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 marL="0" indent="0">
              <a:spcBef>
                <a:spcPts val="1224"/>
              </a:spcBef>
              <a:buNone/>
            </a:pPr>
            <a:r>
              <a:rPr lang="hu-HU" dirty="0">
                <a:solidFill>
                  <a:srgbClr val="002060"/>
                </a:solidFill>
                <a:latin typeface="Centaur" panose="02030504050205020304" pitchFamily="18" charset="0"/>
              </a:rPr>
              <a:t>	 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   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Hopf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bifurcation</a:t>
            </a:r>
            <a:endParaRPr lang="hu-HU" dirty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>
              <a:spcBef>
                <a:spcPts val="200"/>
              </a:spcBef>
            </a:pP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Imaginary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eigenvalue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becomes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the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frequency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of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persistent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oscillations</a:t>
            </a:r>
            <a:endParaRPr lang="hu-HU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>
              <a:lnSpc>
                <a:spcPct val="110000"/>
              </a:lnSpc>
            </a:pPr>
            <a:endParaRPr lang="hu-HU" dirty="0">
              <a:solidFill>
                <a:srgbClr val="002060"/>
              </a:solidFill>
              <a:latin typeface="Centaur" panose="02030504050205020304" pitchFamily="18" charset="0"/>
            </a:endParaRPr>
          </a:p>
        </p:txBody>
      </p:sp>
      <p:cxnSp>
        <p:nvCxnSpPr>
          <p:cNvPr id="19" name="Egyenes összekötő nyíllal 18"/>
          <p:cNvCxnSpPr/>
          <p:nvPr/>
        </p:nvCxnSpPr>
        <p:spPr>
          <a:xfrm>
            <a:off x="3491880" y="2492896"/>
            <a:ext cx="0" cy="288032"/>
          </a:xfrm>
          <a:prstGeom prst="straightConnector1">
            <a:avLst/>
          </a:prstGeom>
          <a:ln w="28575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Kép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0891" y="3870000"/>
            <a:ext cx="3428709" cy="2160000"/>
          </a:xfrm>
          <a:prstGeom prst="rect">
            <a:avLst/>
          </a:prstGeom>
          <a:ln w="28575">
            <a:solidFill>
              <a:srgbClr val="002060"/>
            </a:solidFill>
          </a:ln>
        </p:spPr>
      </p:pic>
      <p:pic>
        <p:nvPicPr>
          <p:cNvPr id="4" name="Kép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3870000"/>
            <a:ext cx="3428710" cy="2160000"/>
          </a:xfrm>
          <a:prstGeom prst="rect">
            <a:avLst/>
          </a:prstGeom>
          <a:ln w="28575">
            <a:solidFill>
              <a:srgbClr val="002060"/>
            </a:solidFill>
          </a:ln>
        </p:spPr>
      </p:pic>
      <p:pic>
        <p:nvPicPr>
          <p:cNvPr id="10" name="Picture 2" descr="C:\Users\niki\AppData\Local\Microsoft\Windows\INetCache\IE\3E8BLUJN\dog_clipart_by_fabbazattt[1].pn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9817" y="0"/>
            <a:ext cx="734183" cy="663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1" descr="C:\Users\niki\AppData\Local\Microsoft\Windows\INetCache\IE\HEEOQ77Q\thumbtack[1].png"/>
          <p:cNvPicPr>
            <a:picLocks noChangeAspect="1" noChangeArrowheads="1"/>
          </p:cNvPicPr>
          <p:nvPr/>
        </p:nvPicPr>
        <p:blipFill>
          <a:blip r:embed="rId9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4368" y="358507"/>
            <a:ext cx="661073" cy="529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C:\Users\niki\AppData\Local\Microsoft\Windows\INetCache\IE\HEEOQ77Q\thumbtack[1].png"/>
          <p:cNvPicPr>
            <a:picLocks noChangeAspect="1" noChangeArrowheads="1"/>
          </p:cNvPicPr>
          <p:nvPr/>
        </p:nvPicPr>
        <p:blipFill>
          <a:blip r:embed="rId9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98560" y="332656"/>
            <a:ext cx="661072" cy="529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9897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1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1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3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0.00024 L 0.00417 -0.2241 " pathEditMode="relative" rAng="0" ptsTypes="AA">
                                      <p:cBhvr>
                                        <p:cTn id="45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8" y="-111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000"/>
                            </p:stCondLst>
                            <p:childTnLst>
                              <p:par>
                                <p:cTn id="4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0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Áramlás">
  <a:themeElements>
    <a:clrScheme name="Áramlás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Áramlás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Áramlás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  <a:scene3d>
            <a:camera prst="orthographicFront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3093</TotalTime>
  <Words>1239</Words>
  <Application>Microsoft Office PowerPoint</Application>
  <PresentationFormat>Diavetítés a képernyőre (4:3 oldalarány)</PresentationFormat>
  <Paragraphs>118</Paragraphs>
  <Slides>17</Slides>
  <Notes>0</Notes>
  <HiddenSlides>0</HiddenSlides>
  <MMClips>1</MMClips>
  <ScaleCrop>false</ScaleCrop>
  <HeadingPairs>
    <vt:vector size="4" baseType="variant">
      <vt:variant>
        <vt:lpstr>Téma</vt:lpstr>
      </vt:variant>
      <vt:variant>
        <vt:i4>1</vt:i4>
      </vt:variant>
      <vt:variant>
        <vt:lpstr>Diacímek</vt:lpstr>
      </vt:variant>
      <vt:variant>
        <vt:i4>17</vt:i4>
      </vt:variant>
    </vt:vector>
  </HeadingPairs>
  <TitlesOfParts>
    <vt:vector size="18" baseType="lpstr">
      <vt:lpstr>Áramlás</vt:lpstr>
      <vt:lpstr>Is delay always </vt:lpstr>
      <vt:lpstr>Optical squeezing &amp; DPA</vt:lpstr>
      <vt:lpstr>DPA dynamics &amp; squeezing</vt:lpstr>
      <vt:lpstr>Coherent feedback with DPA</vt:lpstr>
      <vt:lpstr>DPA with delayed coherent feedback</vt:lpstr>
      <vt:lpstr>Squeezing spectra[1]</vt:lpstr>
      <vt:lpstr>When do these peaks appear?</vt:lpstr>
      <vt:lpstr>Comparison with previous results[1,2]</vt:lpstr>
      <vt:lpstr>Classical analysis</vt:lpstr>
      <vt:lpstr>Summary</vt:lpstr>
      <vt:lpstr>Thank you for Your </vt:lpstr>
      <vt:lpstr>Tunability</vt:lpstr>
      <vt:lpstr>Detuning and quadrature angle</vt:lpstr>
      <vt:lpstr>Effects of the phase shift</vt:lpstr>
      <vt:lpstr>Gravitational wave detection</vt:lpstr>
      <vt:lpstr>Pyragas-type feedback[1,2]</vt:lpstr>
      <vt:lpstr>More previous studies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Is delay always harmful to precision?</dc:title>
  <dc:creator>niki</dc:creator>
  <cp:lastModifiedBy>niki</cp:lastModifiedBy>
  <cp:revision>164</cp:revision>
  <dcterms:created xsi:type="dcterms:W3CDTF">2016-02-22T19:45:39Z</dcterms:created>
  <dcterms:modified xsi:type="dcterms:W3CDTF">2016-05-25T00:16:50Z</dcterms:modified>
</cp:coreProperties>
</file>